
<file path=[Content_Types].xml><?xml version="1.0" encoding="utf-8"?>
<Types xmlns="http://schemas.openxmlformats.org/package/2006/content-types">
  <Default Extension="jpeg" ContentType="image/jpeg"/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402" r:id="rId2"/>
    <p:sldId id="403" r:id="rId3"/>
    <p:sldId id="404" r:id="rId4"/>
    <p:sldId id="405" r:id="rId5"/>
    <p:sldId id="394" r:id="rId6"/>
    <p:sldId id="380" r:id="rId7"/>
    <p:sldId id="387" r:id="rId8"/>
    <p:sldId id="432" r:id="rId9"/>
    <p:sldId id="433" r:id="rId10"/>
    <p:sldId id="383" r:id="rId11"/>
    <p:sldId id="430" r:id="rId12"/>
    <p:sldId id="386" r:id="rId13"/>
    <p:sldId id="431" r:id="rId14"/>
    <p:sldId id="388" r:id="rId15"/>
    <p:sldId id="389" r:id="rId16"/>
    <p:sldId id="390" r:id="rId17"/>
    <p:sldId id="391" r:id="rId18"/>
    <p:sldId id="392" r:id="rId19"/>
    <p:sldId id="393" r:id="rId20"/>
    <p:sldId id="384" r:id="rId21"/>
    <p:sldId id="395" r:id="rId22"/>
  </p:sldIdLst>
  <p:sldSz cx="9144000" cy="6858000" type="screen4x3"/>
  <p:notesSz cx="6811963" cy="99425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09" autoAdjust="0"/>
    <p:restoredTop sz="79282" autoAdjust="0"/>
  </p:normalViewPr>
  <p:slideViewPr>
    <p:cSldViewPr>
      <p:cViewPr varScale="1">
        <p:scale>
          <a:sx n="91" d="100"/>
          <a:sy n="91" d="100"/>
        </p:scale>
        <p:origin x="188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2593" cy="499192"/>
          </a:xfrm>
          <a:prstGeom prst="rect">
            <a:avLst/>
          </a:prstGeom>
        </p:spPr>
        <p:txBody>
          <a:bodyPr vert="horz" lIns="91581" tIns="45791" rIns="91581" bIns="45791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7781" y="1"/>
            <a:ext cx="2952593" cy="499192"/>
          </a:xfrm>
          <a:prstGeom prst="rect">
            <a:avLst/>
          </a:prstGeom>
        </p:spPr>
        <p:txBody>
          <a:bodyPr vert="horz" lIns="91581" tIns="45791" rIns="91581" bIns="45791" rtlCol="0"/>
          <a:lstStyle>
            <a:lvl1pPr algn="r">
              <a:defRPr sz="1200"/>
            </a:lvl1pPr>
          </a:lstStyle>
          <a:p>
            <a:fld id="{45AC8843-B4C1-47E4-8847-10FD27646AFF}" type="datetimeFigureOut">
              <a:rPr lang="fr-CH" smtClean="0"/>
              <a:t>28.09.2023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43321"/>
            <a:ext cx="2952593" cy="499192"/>
          </a:xfrm>
          <a:prstGeom prst="rect">
            <a:avLst/>
          </a:prstGeom>
        </p:spPr>
        <p:txBody>
          <a:bodyPr vert="horz" lIns="91581" tIns="45791" rIns="91581" bIns="45791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7781" y="9443321"/>
            <a:ext cx="2952593" cy="499192"/>
          </a:xfrm>
          <a:prstGeom prst="rect">
            <a:avLst/>
          </a:prstGeom>
        </p:spPr>
        <p:txBody>
          <a:bodyPr vert="horz" lIns="91581" tIns="45791" rIns="91581" bIns="45791" rtlCol="0" anchor="b"/>
          <a:lstStyle>
            <a:lvl1pPr algn="r">
              <a:defRPr sz="1200"/>
            </a:lvl1pPr>
          </a:lstStyle>
          <a:p>
            <a:fld id="{32E598C3-3C4B-4FD1-BCE9-AAA0B9358B6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87193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126"/>
          </a:xfrm>
          <a:prstGeom prst="rect">
            <a:avLst/>
          </a:prstGeom>
        </p:spPr>
        <p:txBody>
          <a:bodyPr vert="horz" lIns="91415" tIns="45709" rIns="91415" bIns="45709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7126"/>
          </a:xfrm>
          <a:prstGeom prst="rect">
            <a:avLst/>
          </a:prstGeom>
        </p:spPr>
        <p:txBody>
          <a:bodyPr vert="horz" lIns="91415" tIns="45709" rIns="91415" bIns="45709" rtlCol="0"/>
          <a:lstStyle>
            <a:lvl1pPr algn="r">
              <a:defRPr sz="1200"/>
            </a:lvl1pPr>
          </a:lstStyle>
          <a:p>
            <a:fld id="{8EC01E25-771B-425E-97AF-C6658467FF29}" type="datetimeFigureOut">
              <a:rPr lang="fr-CH" smtClean="0"/>
              <a:t>28.09.2023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5" tIns="45709" rIns="91415" bIns="45709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1197" y="4722695"/>
            <a:ext cx="5449570" cy="4474131"/>
          </a:xfrm>
          <a:prstGeom prst="rect">
            <a:avLst/>
          </a:prstGeom>
        </p:spPr>
        <p:txBody>
          <a:bodyPr vert="horz" lIns="91415" tIns="45709" rIns="91415" bIns="45709" rtlCol="0"/>
          <a:lstStyle/>
          <a:p>
            <a:pPr lvl="0"/>
            <a:r>
              <a:rPr lang="fr-FR"/>
              <a:t>Modify the styles of the mask text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851" cy="497126"/>
          </a:xfrm>
          <a:prstGeom prst="rect">
            <a:avLst/>
          </a:prstGeom>
        </p:spPr>
        <p:txBody>
          <a:bodyPr vert="horz" lIns="91415" tIns="45709" rIns="91415" bIns="45709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8536" y="9443662"/>
            <a:ext cx="2951851" cy="497126"/>
          </a:xfrm>
          <a:prstGeom prst="rect">
            <a:avLst/>
          </a:prstGeom>
        </p:spPr>
        <p:txBody>
          <a:bodyPr vert="horz" lIns="91415" tIns="45709" rIns="91415" bIns="45709" rtlCol="0" anchor="b"/>
          <a:lstStyle>
            <a:lvl1pPr algn="r">
              <a:defRPr sz="1200"/>
            </a:lvl1pPr>
          </a:lstStyle>
          <a:p>
            <a:fld id="{24D83EAA-FE6C-49F5-96F7-9F3807A4D78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26701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D90E5-F3C6-481D-A878-4E1C7AC5AEA9}" type="slidenum">
              <a:rPr lang="fr-CH" smtClean="0"/>
              <a:t>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39425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58">
              <a:defRPr/>
            </a:pP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3EAA-FE6C-49F5-96F7-9F3807A4D78F}" type="slidenum">
              <a:rPr lang="fr-CH" smtClean="0"/>
              <a:t>12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338842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58">
              <a:defRPr/>
            </a:pP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3EAA-FE6C-49F5-96F7-9F3807A4D78F}" type="slidenum">
              <a:rPr lang="fr-CH" smtClean="0"/>
              <a:t>13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770030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3EAA-FE6C-49F5-96F7-9F3807A4D78F}" type="slidenum">
              <a:rPr lang="fr-CH" smtClean="0"/>
              <a:t>14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875488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b="1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3EAA-FE6C-49F5-96F7-9F3807A4D78F}" type="slidenum">
              <a:rPr lang="fr-CH" smtClean="0"/>
              <a:t>15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694779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201"/>
              </a:spcAft>
            </a:pPr>
            <a:endParaRPr lang="fr-CH" dirty="0"/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3EAA-FE6C-49F5-96F7-9F3807A4D78F}" type="slidenum">
              <a:rPr lang="fr-CH" smtClean="0"/>
              <a:t>16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466048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3EAA-FE6C-49F5-96F7-9F3807A4D78F}" type="slidenum">
              <a:rPr lang="fr-CH" smtClean="0"/>
              <a:t>17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944617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201"/>
              </a:spcAft>
            </a:pPr>
            <a:endParaRPr lang="fr-CH" dirty="0"/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3EAA-FE6C-49F5-96F7-9F3807A4D78F}" type="slidenum">
              <a:rPr lang="fr-CH" smtClean="0"/>
              <a:t>18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269255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>
              <a:sym typeface="Wingdings" panose="05000000000000000000" pitchFamily="2" charset="2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3EAA-FE6C-49F5-96F7-9F3807A4D78F}" type="slidenum">
              <a:rPr lang="fr-CH" smtClean="0"/>
              <a:t>19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47684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3EAA-FE6C-49F5-96F7-9F3807A4D78F}" type="slidenum">
              <a:rPr lang="fr-CH" smtClean="0"/>
              <a:t>20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025485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3EAA-FE6C-49F5-96F7-9F3807A4D78F}" type="slidenum">
              <a:rPr lang="fr-CH" smtClean="0"/>
              <a:t>21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35335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World agreements: </a:t>
            </a:r>
            <a:r>
              <a:rPr lang="fr-FR" dirty="0" err="1"/>
              <a:t>multi-faculty </a:t>
            </a:r>
            <a:r>
              <a:rPr lang="fr-FR" dirty="0"/>
              <a:t>=&gt; competition (grades are important, and English language skills)</a:t>
            </a:r>
          </a:p>
          <a:p>
            <a:r>
              <a:rPr lang="fr-FR" dirty="0"/>
              <a:t>SEMP (ex Erasmus): agreements by discipline</a:t>
            </a:r>
          </a:p>
          <a:p>
            <a:r>
              <a:rPr lang="fr-FR" dirty="0"/>
              <a:t>Everything in the world must come first (Europe).</a:t>
            </a:r>
          </a:p>
          <a:p>
            <a:r>
              <a:rPr lang="fr-FR" dirty="0"/>
              <a:t>Europe is selected in February and March, World is selected </a:t>
            </a:r>
            <a:r>
              <a:rPr lang="fr-FR" baseline="0" dirty="0"/>
              <a:t>before Christmas.</a:t>
            </a:r>
          </a:p>
          <a:p>
            <a:r>
              <a:rPr lang="fr-CH" dirty="0"/>
              <a:t>If you choose to register for a world destination(s) :</a:t>
            </a:r>
          </a:p>
          <a:p>
            <a:pPr marL="248560" indent="-248560">
              <a:buFont typeface="Wingdings" panose="05000000000000000000" pitchFamily="2" charset="2"/>
              <a:buChar char="ü"/>
            </a:pPr>
            <a:r>
              <a:rPr lang="fr-CH" b="1" dirty="0"/>
              <a:t>Excellent record (academic average &gt;5), possibility of putting 3 destinations WORLDWIDE</a:t>
            </a:r>
            <a:endParaRPr lang="fr-CH" dirty="0"/>
          </a:p>
          <a:p>
            <a:pPr marL="248560" indent="-248560">
              <a:buFont typeface="Wingdings" panose="05000000000000000000" pitchFamily="2" charset="2"/>
              <a:buChar char="ü"/>
            </a:pPr>
            <a:r>
              <a:rPr lang="fr-CH" b="1" dirty="0"/>
              <a:t>Good record (&gt;4.5), possibility of putting 2 WORLD destinations</a:t>
            </a:r>
            <a:endParaRPr lang="fr-CH" dirty="0"/>
          </a:p>
          <a:p>
            <a:pPr marL="248560" indent="-248560">
              <a:buFont typeface="Wingdings" panose="05000000000000000000" pitchFamily="2" charset="2"/>
              <a:buChar char="ü"/>
            </a:pPr>
            <a:r>
              <a:rPr lang="fr-CH" b="1" dirty="0"/>
              <a:t>Below 4.5, it is maximum 1 WORLD destination</a:t>
            </a:r>
            <a:endParaRPr lang="fr-CH" dirty="0"/>
          </a:p>
          <a:p>
            <a:endParaRPr lang="fr-FR" dirty="0"/>
          </a:p>
          <a:p>
            <a:endParaRPr lang="fr-FR" dirty="0"/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D90E5-F3C6-481D-A878-4E1C7AC5AEA9}" type="slidenum">
              <a:rPr lang="fr-CH" smtClean="0"/>
              <a:t>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97030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201"/>
              </a:spcAft>
            </a:pPr>
            <a:r>
              <a:rPr lang="fr-CH" dirty="0"/>
              <a:t>Show the guidelines on mobility </a:t>
            </a:r>
            <a:r>
              <a:rPr lang="fr-CH" dirty="0">
                <a:sym typeface="Wingdings" panose="05000000000000000000" pitchFamily="2" charset="2"/>
              </a:rPr>
              <a:t>all details of this presentation are given in the guidelines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3EAA-FE6C-49F5-96F7-9F3807A4D78F}" type="slidenum">
              <a:rPr lang="fr-CH" smtClean="0"/>
              <a:t>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30202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3EAA-FE6C-49F5-96F7-9F3807A4D78F}" type="slidenum">
              <a:rPr lang="fr-CH" smtClean="0"/>
              <a:t>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99936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3EAA-FE6C-49F5-96F7-9F3807A4D78F}" type="slidenum">
              <a:rPr lang="fr-CH" smtClean="0"/>
              <a:t>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31965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3EAA-FE6C-49F5-96F7-9F3807A4D78F}" type="slidenum">
              <a:rPr lang="fr-CH" smtClean="0"/>
              <a:t>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857634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3EAA-FE6C-49F5-96F7-9F3807A4D78F}" type="slidenum">
              <a:rPr lang="fr-CH" smtClean="0"/>
              <a:t>9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675846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3EAA-FE6C-49F5-96F7-9F3807A4D78F}" type="slidenum">
              <a:rPr lang="fr-CH" smtClean="0"/>
              <a:t>10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506869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3EAA-FE6C-49F5-96F7-9F3807A4D78F}" type="slidenum">
              <a:rPr lang="fr-CH" smtClean="0"/>
              <a:t>11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49757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390AB-F77D-41C7-ACAA-2A4E24D0B601}" type="datetime1">
              <a:rPr lang="fr-CH" smtClean="0"/>
              <a:t>28.09.2023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I. de Vinck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D0C6-1DD2-4CB4-9C06-99A755CA040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7355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DB028-F6BE-4609-B486-5E65DCCE41A8}" type="datetime1">
              <a:rPr lang="fr-CH" smtClean="0"/>
              <a:t>28.09.2023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I. de Vinck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D0C6-1DD2-4CB4-9C06-99A755CA040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46718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696A3-54D9-433C-AAA4-040386D13981}" type="datetime1">
              <a:rPr lang="fr-CH" smtClean="0"/>
              <a:t>28.09.2023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I. de Vinck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D0C6-1DD2-4CB4-9C06-99A755CA040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55358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1136"/>
            <a:ext cx="9144000" cy="816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0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42CF2-DE1A-4535-96B6-16D0C03BE7DB}" type="datetime1">
              <a:rPr lang="fr-CH" smtClean="0"/>
              <a:t>28.09.2023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I. de Vinck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D0C6-1DD2-4CB4-9C06-99A755CA040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75537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CDE0-949F-47DB-A57B-42BAE3C57FBB}" type="datetime1">
              <a:rPr lang="fr-CH" smtClean="0"/>
              <a:t>28.09.2023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I. de Vinck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D0C6-1DD2-4CB4-9C06-99A755CA040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3670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B2A20-1502-4E14-AC6C-F29F438FB775}" type="datetime1">
              <a:rPr lang="fr-CH" smtClean="0"/>
              <a:t>28.09.2023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I. de Vinck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D0C6-1DD2-4CB4-9C06-99A755CA040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00482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B033-1AD5-4A00-9AA4-E605C9BC8516}" type="datetime1">
              <a:rPr lang="fr-CH" smtClean="0"/>
              <a:t>28.09.2023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I. de Vinck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D0C6-1DD2-4CB4-9C06-99A755CA040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74432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E156D-AC2B-49D0-8A3F-E5509072F604}" type="datetime1">
              <a:rPr lang="fr-CH" smtClean="0"/>
              <a:t>28.09.2023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I. de Vinck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D0C6-1DD2-4CB4-9C06-99A755CA040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48752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D3109-E8B3-4E20-8888-9045478D494F}" type="datetime1">
              <a:rPr lang="fr-CH" smtClean="0"/>
              <a:t>28.09.2023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I. de Vinck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D0C6-1DD2-4CB4-9C06-99A755CA040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07316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5ACA-1E50-4AB6-8DA0-6A30349AD6B9}" type="datetime1">
              <a:rPr lang="fr-CH" smtClean="0"/>
              <a:t>28.09.2023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I. de Vinck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D0C6-1DD2-4CB4-9C06-99A755CA040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04803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2FE1-8ADF-4A6D-B621-D5E286F57756}" type="datetime1">
              <a:rPr lang="fr-CH" smtClean="0"/>
              <a:t>28.09.2023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H"/>
              <a:t>I. de Vinck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D0C6-1DD2-4CB4-9C06-99A755CA040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33515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Change the style of the title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Modify the styles of the mask text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88DFA-8B2F-4202-A83B-F1A9FAAA161E}" type="datetime1">
              <a:rPr lang="fr-CH" smtClean="0"/>
              <a:t>28.09.2023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H"/>
              <a:t>I. de Vinck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1D0C6-1DD2-4CB4-9C06-99A755CA040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11450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unige.ch/exchange/fr/contact/" TargetMode="Externa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PIP/Presse/catec/Charte%202014/Mode%CC%80les%20ppt/PPT%20par%20fac/bandeaux%20images/bandeau_gsi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unige.ch/gsi/fr/espace-etudiants/espace-etudiants-mobilite/mobilite-masters/" TargetMode="Externa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localhost/Volumes/PIP/Presse/catec/Charte%202014/Mode%CC%80les%20ppt/PPT%20par%20fac/bandeaux%20images/bandeau_gsi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7505" y="5517232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Academic Mobility Service</a:t>
            </a:r>
          </a:p>
        </p:txBody>
      </p:sp>
      <p:sp>
        <p:nvSpPr>
          <p:cNvPr id="8" name="Rectangle 7"/>
          <p:cNvSpPr/>
          <p:nvPr/>
        </p:nvSpPr>
        <p:spPr>
          <a:xfrm>
            <a:off x="683569" y="613859"/>
            <a:ext cx="7622412" cy="76944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fr-CH" altLang="fr-FR" sz="4400" b="1" dirty="0">
                <a:solidFill>
                  <a:srgbClr val="CC0066"/>
                </a:solidFill>
              </a:rPr>
              <a:t>Academic mobility at GSI</a:t>
            </a:r>
            <a:endParaRPr lang="fr-FR" altLang="fr-FR" sz="4400" b="1" dirty="0">
              <a:solidFill>
                <a:srgbClr val="CC0066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159732" y="3135246"/>
            <a:ext cx="525658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600" u="sng" dirty="0"/>
              <a:t>Departures :</a:t>
            </a:r>
          </a:p>
          <a:p>
            <a:pPr algn="ctr"/>
            <a:r>
              <a:rPr lang="fr-FR" sz="2600" dirty="0"/>
              <a:t>Autumn </a:t>
            </a:r>
            <a:r>
              <a:rPr lang="fr-FR" sz="2600" dirty="0" err="1"/>
              <a:t>semester</a:t>
            </a:r>
            <a:r>
              <a:rPr lang="fr-FR" sz="2600" dirty="0"/>
              <a:t> 2024 </a:t>
            </a:r>
          </a:p>
          <a:p>
            <a:pPr algn="ctr"/>
            <a:r>
              <a:rPr lang="fr-FR" sz="2600" dirty="0"/>
              <a:t>or</a:t>
            </a:r>
          </a:p>
          <a:p>
            <a:pPr algn="ctr"/>
            <a:r>
              <a:rPr lang="fr-FR" sz="2600" dirty="0"/>
              <a:t> Spring </a:t>
            </a:r>
            <a:r>
              <a:rPr lang="fr-FR" sz="2600" dirty="0" err="1"/>
              <a:t>semester</a:t>
            </a:r>
            <a:r>
              <a:rPr lang="fr-FR" sz="2600" dirty="0"/>
              <a:t> 2025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226BFAF-A58A-4B9A-ACA7-433DB36EA9C8}"/>
              </a:ext>
            </a:extLst>
          </p:cNvPr>
          <p:cNvSpPr txBox="1"/>
          <p:nvPr/>
        </p:nvSpPr>
        <p:spPr>
          <a:xfrm>
            <a:off x="683569" y="2219107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dirty="0"/>
              <a:t>Information for </a:t>
            </a:r>
            <a:r>
              <a:rPr lang="fr-CH" sz="3200" dirty="0" err="1"/>
              <a:t>MScGH</a:t>
            </a:r>
            <a:r>
              <a:rPr lang="fr-CH" sz="3200" dirty="0"/>
              <a:t> </a:t>
            </a:r>
            <a:r>
              <a:rPr lang="fr-CH" sz="3200" dirty="0" err="1"/>
              <a:t>students</a:t>
            </a:r>
            <a:endParaRPr lang="fr-CH" sz="32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407435"/>
            <a:ext cx="2420888" cy="2420888"/>
          </a:xfrm>
          <a:prstGeom prst="rect">
            <a:avLst/>
          </a:prstGeom>
        </p:spPr>
      </p:pic>
      <p:pic>
        <p:nvPicPr>
          <p:cNvPr id="10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61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457200" y="1772816"/>
            <a:ext cx="8229600" cy="410827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CH" sz="2400" dirty="0"/>
              <a:t>Course </a:t>
            </a:r>
            <a:r>
              <a:rPr lang="fr-CH" sz="2400" b="1" dirty="0"/>
              <a:t>level</a:t>
            </a:r>
            <a:r>
              <a:rPr lang="fr-CH" sz="2400" dirty="0"/>
              <a:t>: you are in MA, so you must choose MA </a:t>
            </a:r>
            <a:r>
              <a:rPr lang="fr-CH" sz="2400" dirty="0" err="1"/>
              <a:t>level</a:t>
            </a:r>
            <a:r>
              <a:rPr lang="fr-CH" sz="2400" dirty="0"/>
              <a:t> courses</a:t>
            </a:r>
          </a:p>
          <a:p>
            <a:pPr marL="0" indent="0" algn="just">
              <a:spcBef>
                <a:spcPts val="0"/>
              </a:spcBef>
              <a:buNone/>
            </a:pPr>
            <a:endParaRPr lang="fr-CH" sz="1400" dirty="0"/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400" dirty="0"/>
              <a:t>Teaching in </a:t>
            </a:r>
            <a:r>
              <a:rPr lang="fr-CH" sz="2400" b="1" dirty="0"/>
              <a:t>more than one department/faculty</a:t>
            </a:r>
            <a:r>
              <a:rPr lang="fr-CH" sz="2400" dirty="0"/>
              <a:t>: responsibility of the student to check with the host university</a:t>
            </a:r>
            <a:endParaRPr lang="fr-CH" sz="1400" dirty="0"/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400" b="1" dirty="0"/>
              <a:t>Course/seminar correspondence</a:t>
            </a:r>
            <a:r>
              <a:rPr lang="fr-CH" sz="2400" dirty="0"/>
              <a:t>: not important, it is </a:t>
            </a:r>
            <a:r>
              <a:rPr lang="fr-CH" sz="2400" dirty="0">
                <a:sym typeface="Wingdings" panose="05000000000000000000" pitchFamily="2" charset="2"/>
              </a:rPr>
              <a:t>the content that is essential.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323528" y="409575"/>
            <a:ext cx="84456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altLang="fr-FR" b="1" dirty="0">
                <a:solidFill>
                  <a:srgbClr val="CC0066"/>
                </a:solidFill>
              </a:rPr>
              <a:t>Study plans</a:t>
            </a:r>
            <a:endParaRPr lang="fr-CH" b="1" dirty="0"/>
          </a:p>
        </p:txBody>
      </p:sp>
    </p:spTree>
    <p:extLst>
      <p:ext uri="{BB962C8B-B14F-4D97-AF65-F5344CB8AC3E}">
        <p14:creationId xmlns:p14="http://schemas.microsoft.com/office/powerpoint/2010/main" val="462521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" y="5752652"/>
            <a:ext cx="9144000" cy="1082040"/>
          </a:xfrm>
          <a:prstGeom prst="rect">
            <a:avLst/>
          </a:prstGeo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altLang="fr-FR" b="1" dirty="0">
                <a:solidFill>
                  <a:srgbClr val="CC0066"/>
                </a:solidFill>
              </a:rPr>
              <a:t>Conversion of credits</a:t>
            </a:r>
            <a:endParaRPr lang="fr-CH" b="1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85607" y="1413445"/>
            <a:ext cx="4038600" cy="4339207"/>
          </a:xfrm>
        </p:spPr>
        <p:txBody>
          <a:bodyPr>
            <a:normAutofit fontScale="92500" lnSpcReduction="10000"/>
          </a:bodyPr>
          <a:lstStyle/>
          <a:p>
            <a:pPr lvl="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CH" sz="2400" dirty="0">
                <a:solidFill>
                  <a:prstClr val="black"/>
                </a:solidFill>
              </a:rPr>
              <a:t>Credit system differs between universities</a:t>
            </a:r>
          </a:p>
          <a:p>
            <a:pPr lvl="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CH" sz="2400" b="1" dirty="0">
                <a:solidFill>
                  <a:prstClr val="black"/>
                </a:solidFill>
              </a:rPr>
              <a:t>Europe</a:t>
            </a:r>
            <a:r>
              <a:rPr lang="fr-CH" sz="2400" dirty="0">
                <a:solidFill>
                  <a:prstClr val="black"/>
                </a:solidFill>
              </a:rPr>
              <a:t>: </a:t>
            </a:r>
            <a:r>
              <a:rPr lang="fr-CH" sz="2400" b="1" dirty="0">
                <a:solidFill>
                  <a:prstClr val="black"/>
                </a:solidFill>
              </a:rPr>
              <a:t>ECTS </a:t>
            </a:r>
            <a:r>
              <a:rPr lang="fr-CH" sz="2400" dirty="0">
                <a:solidFill>
                  <a:prstClr val="black"/>
                </a:solidFill>
              </a:rPr>
              <a:t>in general</a:t>
            </a:r>
          </a:p>
          <a:p>
            <a:pPr lvl="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CH" sz="2400" b="1" dirty="0">
                <a:solidFill>
                  <a:prstClr val="black"/>
                </a:solidFill>
              </a:rPr>
              <a:t>Other countries</a:t>
            </a:r>
            <a:r>
              <a:rPr lang="fr-CH" sz="2400" dirty="0">
                <a:solidFill>
                  <a:prstClr val="black"/>
                </a:solidFill>
              </a:rPr>
              <a:t>: each university may have its own credit system</a:t>
            </a:r>
          </a:p>
          <a:p>
            <a:pPr lvl="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CH" sz="2400" dirty="0">
                <a:solidFill>
                  <a:prstClr val="black"/>
                </a:solidFill>
              </a:rPr>
              <a:t>Conversion to ECTS is often available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CH" sz="2400" dirty="0">
                <a:solidFill>
                  <a:prstClr val="black"/>
                </a:solidFill>
              </a:rPr>
              <a:t>Otherwise evaluation of the </a:t>
            </a:r>
            <a:r>
              <a:rPr lang="fr-CH" sz="2400" b="1" dirty="0">
                <a:solidFill>
                  <a:prstClr val="black"/>
                </a:solidFill>
              </a:rPr>
              <a:t>hourly volume (</a:t>
            </a:r>
            <a:r>
              <a:rPr lang="fr-CH" sz="2400" b="1" dirty="0"/>
              <a:t>1 ECTS = 25-30 hours of work)</a:t>
            </a:r>
          </a:p>
          <a:p>
            <a:pPr marL="0" lvl="0" indent="0" algn="just">
              <a:spcAft>
                <a:spcPts val="600"/>
              </a:spcAft>
              <a:buNone/>
            </a:pPr>
            <a:endParaRPr lang="fr-FR" sz="2400" dirty="0">
              <a:solidFill>
                <a:prstClr val="black"/>
              </a:solidFill>
            </a:endParaRPr>
          </a:p>
          <a:p>
            <a:endParaRPr lang="fr-CH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xfrm>
            <a:off x="4493956" y="1338276"/>
            <a:ext cx="4470532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fr-CH" sz="2100" u="sng" dirty="0"/>
              <a:t>Some examples outside ECTS:</a:t>
            </a:r>
          </a:p>
          <a:p>
            <a:pPr marL="801460" lvl="1" indent="-343483">
              <a:spcAft>
                <a:spcPts val="601"/>
              </a:spcAft>
              <a:buFont typeface="Wingdings" panose="05000000000000000000" pitchFamily="2" charset="2"/>
              <a:buChar char="ü"/>
            </a:pPr>
            <a:r>
              <a:rPr lang="fr-CH" sz="2100" dirty="0"/>
              <a:t>Australia: 1 credit = 1.25 ECTS, or 6 credits = 7.5 ECTS</a:t>
            </a:r>
          </a:p>
          <a:p>
            <a:pPr marL="801460" lvl="1" indent="-343483">
              <a:spcAft>
                <a:spcPts val="601"/>
              </a:spcAft>
              <a:buFont typeface="Wingdings" panose="05000000000000000000" pitchFamily="2" charset="2"/>
              <a:buChar char="ü"/>
            </a:pPr>
            <a:r>
              <a:rPr lang="fr-CH" sz="2100" dirty="0"/>
              <a:t>USA and Canada: 1 credit = 2 ECTS (attention UC: 1 credit = 1.66 ECTS)</a:t>
            </a:r>
          </a:p>
          <a:p>
            <a:pPr marL="801460" lvl="1" indent="-343483">
              <a:spcAft>
                <a:spcPts val="601"/>
              </a:spcAft>
              <a:buFont typeface="Wingdings" panose="05000000000000000000" pitchFamily="2" charset="2"/>
              <a:buChar char="ü"/>
            </a:pPr>
            <a:r>
              <a:rPr lang="fr-CH" sz="2100" dirty="0"/>
              <a:t>Asia: 1 credit = 2 ECTS (except Malaysia 1.3 ECTS and Singapore 1.5 ECTS)</a:t>
            </a:r>
          </a:p>
          <a:p>
            <a:pPr marL="801460" lvl="1" indent="-343483">
              <a:spcAft>
                <a:spcPts val="601"/>
              </a:spcAft>
              <a:buFont typeface="Wingdings" panose="05000000000000000000" pitchFamily="2" charset="2"/>
              <a:buChar char="ü"/>
            </a:pPr>
            <a:r>
              <a:rPr lang="fr-CH" sz="2100" dirty="0"/>
              <a:t>United Kingdom: 2 credits = 1 ECTS</a:t>
            </a:r>
          </a:p>
          <a:p>
            <a:pPr marL="801460" lvl="1" indent="-343483">
              <a:spcAft>
                <a:spcPts val="601"/>
              </a:spcAft>
              <a:buFont typeface="Wingdings" panose="05000000000000000000" pitchFamily="2" charset="2"/>
              <a:buChar char="ü"/>
            </a:pPr>
            <a:r>
              <a:rPr lang="fr-CH" sz="2100" dirty="0" err="1"/>
              <a:t>Israel</a:t>
            </a:r>
            <a:r>
              <a:rPr lang="fr-CH" sz="2100" dirty="0"/>
              <a:t>: 1 credit = 1.5 ECTS</a:t>
            </a:r>
          </a:p>
          <a:p>
            <a:pPr marL="801460" lvl="1" indent="-343483">
              <a:spcAft>
                <a:spcPts val="601"/>
              </a:spcAft>
              <a:buFont typeface="Wingdings" panose="05000000000000000000" pitchFamily="2" charset="2"/>
              <a:buChar char="ü"/>
            </a:pPr>
            <a:r>
              <a:rPr lang="fr-CH" sz="2100" dirty="0"/>
              <a:t>Lebanon: 1 credit = 1.5 ECTS</a:t>
            </a:r>
          </a:p>
          <a:p>
            <a:pPr marL="801460" lvl="1" indent="-343483">
              <a:spcAft>
                <a:spcPts val="601"/>
              </a:spcAft>
              <a:buFont typeface="Wingdings" panose="05000000000000000000" pitchFamily="2" charset="2"/>
              <a:buChar char="ü"/>
            </a:pPr>
            <a:r>
              <a:rPr lang="fr-CH" sz="2100" dirty="0"/>
              <a:t>American University = 1 credit = 2 ECTS </a:t>
            </a:r>
          </a:p>
          <a:p>
            <a:pPr marL="801460" lvl="1" indent="-343483">
              <a:spcAft>
                <a:spcPts val="601"/>
              </a:spcAft>
              <a:buFont typeface="Wingdings" panose="05000000000000000000" pitchFamily="2" charset="2"/>
              <a:buChar char="ü"/>
            </a:pPr>
            <a:endParaRPr lang="fr-CH" sz="2100" dirty="0"/>
          </a:p>
          <a:p>
            <a:pPr marL="801460" lvl="1" indent="-343483">
              <a:spcAft>
                <a:spcPts val="601"/>
              </a:spcAft>
              <a:buFont typeface="Wingdings" panose="05000000000000000000" pitchFamily="2" charset="2"/>
              <a:buChar char="ü"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236488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431540" y="188640"/>
            <a:ext cx="8280920" cy="1143000"/>
          </a:xfrm>
        </p:spPr>
        <p:txBody>
          <a:bodyPr>
            <a:normAutofit/>
          </a:bodyPr>
          <a:lstStyle/>
          <a:p>
            <a:r>
              <a:rPr lang="fr-CH" b="1" dirty="0">
                <a:solidFill>
                  <a:srgbClr val="CC0066"/>
                </a:solidFill>
              </a:rPr>
              <a:t>Dates of stay</a:t>
            </a:r>
            <a:endParaRPr lang="fr-CH" b="1" dirty="0"/>
          </a:p>
        </p:txBody>
      </p:sp>
      <p:sp>
        <p:nvSpPr>
          <p:cNvPr id="12" name="Rectangle 11"/>
          <p:cNvSpPr/>
          <p:nvPr/>
        </p:nvSpPr>
        <p:spPr>
          <a:xfrm>
            <a:off x="602637" y="1844824"/>
            <a:ext cx="7938726" cy="407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 algn="just">
              <a:spcBef>
                <a:spcPct val="200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400" dirty="0"/>
              <a:t>Dates of stay defined by the academic calendar of the host university of the planned semester of mobility</a:t>
            </a:r>
          </a:p>
          <a:p>
            <a:pPr lvl="1" indent="-457200" algn="just">
              <a:spcBef>
                <a:spcPct val="200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400" dirty="0"/>
              <a:t>Each university has its own academic calendar</a:t>
            </a:r>
          </a:p>
          <a:p>
            <a:pPr lvl="1" indent="-457200" algn="just">
              <a:spcBef>
                <a:spcPct val="200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r-CH" sz="2400" b="1" dirty="0"/>
              <a:t>Caution</a:t>
            </a:r>
            <a:r>
              <a:rPr lang="fr-CH" sz="2400" dirty="0"/>
              <a:t>: </a:t>
            </a:r>
            <a:r>
              <a:rPr lang="fr-CH" sz="2400" dirty="0">
                <a:sym typeface="Wingdings" panose="05000000000000000000" pitchFamily="2" charset="2"/>
              </a:rPr>
              <a:t>potential repercussions during exam periods:</a:t>
            </a:r>
          </a:p>
          <a:p>
            <a:pPr marL="800100" lvl="2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000" dirty="0">
                <a:sym typeface="Wingdings" panose="05000000000000000000" pitchFamily="2" charset="2"/>
              </a:rPr>
              <a:t>Mobility is a valid reason to obtain an excuse for an exam: send a request to the Director of GSI with proof that the mobility stay starts during the exams (email/calendar) of the host university)</a:t>
            </a:r>
            <a:endParaRPr lang="fr-FR" sz="2000" dirty="0"/>
          </a:p>
        </p:txBody>
      </p:sp>
      <p:pic>
        <p:nvPicPr>
          <p:cNvPr id="13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490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431540" y="188640"/>
            <a:ext cx="8280920" cy="1143000"/>
          </a:xfrm>
        </p:spPr>
        <p:txBody>
          <a:bodyPr>
            <a:normAutofit/>
          </a:bodyPr>
          <a:lstStyle/>
          <a:p>
            <a:r>
              <a:rPr lang="fr-CH" b="1" dirty="0">
                <a:solidFill>
                  <a:srgbClr val="CC0066"/>
                </a:solidFill>
              </a:rPr>
              <a:t>Setting up the file</a:t>
            </a:r>
            <a:endParaRPr lang="fr-CH" b="1" dirty="0"/>
          </a:p>
        </p:txBody>
      </p:sp>
      <p:sp>
        <p:nvSpPr>
          <p:cNvPr id="12" name="Rectangle 11"/>
          <p:cNvSpPr/>
          <p:nvPr/>
        </p:nvSpPr>
        <p:spPr>
          <a:xfrm>
            <a:off x="602637" y="1844824"/>
            <a:ext cx="7938726" cy="3219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 algn="just">
              <a:spcBef>
                <a:spcPct val="200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400" dirty="0"/>
              <a:t>Mobility Service form including study plan</a:t>
            </a:r>
          </a:p>
          <a:p>
            <a:pPr lvl="1" indent="-457200" algn="just">
              <a:spcBef>
                <a:spcPct val="200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400" dirty="0"/>
              <a:t>Curriculum Vitae</a:t>
            </a:r>
          </a:p>
          <a:p>
            <a:pPr lvl="1" indent="-457200" algn="just">
              <a:spcBef>
                <a:spcPct val="200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400" dirty="0"/>
              <a:t>Cover letter (1 page A4)</a:t>
            </a:r>
          </a:p>
          <a:p>
            <a:pPr lvl="1" indent="-457200" algn="just">
              <a:spcBef>
                <a:spcPct val="200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400" dirty="0"/>
              <a:t>Transcripts received to date (</a:t>
            </a:r>
            <a:r>
              <a:rPr lang="fr-CH" sz="2400" dirty="0" err="1"/>
              <a:t>Bachelor’s</a:t>
            </a:r>
            <a:r>
              <a:rPr lang="fr-CH" sz="2400" dirty="0"/>
              <a:t> or </a:t>
            </a:r>
            <a:r>
              <a:rPr lang="fr-CH" sz="2400" dirty="0" err="1"/>
              <a:t>previous</a:t>
            </a:r>
            <a:r>
              <a:rPr lang="fr-CH" sz="2400" dirty="0"/>
              <a:t> masters degree)</a:t>
            </a:r>
          </a:p>
          <a:p>
            <a:pPr lvl="1" indent="-457200" algn="just">
              <a:spcBef>
                <a:spcPct val="200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400" dirty="0"/>
              <a:t>Proof of language level </a:t>
            </a:r>
          </a:p>
        </p:txBody>
      </p:sp>
      <p:pic>
        <p:nvPicPr>
          <p:cNvPr id="13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065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457200" y="42252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b="1" dirty="0">
                <a:solidFill>
                  <a:srgbClr val="CC0066"/>
                </a:solidFill>
              </a:rPr>
              <a:t>Selection of files</a:t>
            </a:r>
            <a:endParaRPr lang="fr-CH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457200" y="1819845"/>
            <a:ext cx="8229600" cy="290529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fr-CH" sz="2400" dirty="0"/>
              <a:t>Places are limited</a:t>
            </a:r>
          </a:p>
          <a:p>
            <a:pPr algn="just"/>
            <a:r>
              <a:rPr lang="fr-CH" sz="2400" u="sng" dirty="0" err="1"/>
              <a:t>Interfaculty </a:t>
            </a:r>
            <a:r>
              <a:rPr lang="fr-CH" sz="2400" u="sng" dirty="0"/>
              <a:t>agreement</a:t>
            </a:r>
            <a:r>
              <a:rPr lang="fr-CH" sz="2400" dirty="0"/>
              <a:t>: selection will be made by an </a:t>
            </a:r>
            <a:r>
              <a:rPr lang="fr-CH" sz="2400" dirty="0" err="1"/>
              <a:t>Interfaculty </a:t>
            </a:r>
            <a:r>
              <a:rPr lang="fr-CH" sz="2400" dirty="0"/>
              <a:t>Selection Commission of the UNIGE</a:t>
            </a:r>
          </a:p>
          <a:p>
            <a:pPr lvl="0" algn="just"/>
            <a:r>
              <a:rPr lang="fr-CH" sz="2400" u="sng" dirty="0"/>
              <a:t>Faculty agreement</a:t>
            </a:r>
            <a:r>
              <a:rPr lang="fr-CH" sz="2400" dirty="0"/>
              <a:t>: selection will be made by the GSI</a:t>
            </a:r>
          </a:p>
          <a:p>
            <a:pPr lvl="0" algn="just"/>
            <a:r>
              <a:rPr lang="fr-CH" sz="2400" u="sng" dirty="0"/>
              <a:t>Dual Masters </a:t>
            </a:r>
            <a:r>
              <a:rPr lang="fr-CH" sz="2400" u="sng" dirty="0" err="1"/>
              <a:t>mobility</a:t>
            </a:r>
            <a:r>
              <a:rPr lang="fr-CH" sz="2400" dirty="0"/>
              <a:t>: Contact </a:t>
            </a:r>
            <a:r>
              <a:rPr lang="fr-CH" sz="2400" dirty="0" err="1"/>
              <a:t>your</a:t>
            </a:r>
            <a:r>
              <a:rPr lang="fr-CH" sz="2400" dirty="0"/>
              <a:t> </a:t>
            </a:r>
            <a:r>
              <a:rPr lang="fr-CH" sz="2400" dirty="0" err="1"/>
              <a:t>academic</a:t>
            </a:r>
            <a:r>
              <a:rPr lang="fr-CH" sz="2400" dirty="0"/>
              <a:t> </a:t>
            </a:r>
            <a:r>
              <a:rPr lang="fr-CH" sz="2400" dirty="0" err="1"/>
              <a:t>counsellor</a:t>
            </a:r>
            <a:endParaRPr lang="fr-CH" sz="2400" u="sng" dirty="0"/>
          </a:p>
          <a:p>
            <a:pPr algn="just">
              <a:buFont typeface="Wingdings" panose="05000000000000000000" pitchFamily="2" charset="2"/>
              <a:buChar char="Ø"/>
            </a:pPr>
            <a:endParaRPr lang="fr-CH" sz="24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fr-CH" sz="2400" b="1" u="sng" dirty="0"/>
              <a:t>Conditional </a:t>
            </a:r>
            <a:r>
              <a:rPr lang="fr-CH" sz="2400" dirty="0"/>
              <a:t>confirmation by the Academic Mobility Service</a:t>
            </a:r>
          </a:p>
          <a:p>
            <a:endParaRPr lang="fr-CH" sz="2400" dirty="0"/>
          </a:p>
          <a:p>
            <a:endParaRPr lang="fr-CH" sz="2400" dirty="0"/>
          </a:p>
          <a:p>
            <a:endParaRPr lang="fr-CH" sz="2400" dirty="0"/>
          </a:p>
        </p:txBody>
      </p:sp>
    </p:spTree>
    <p:extLst>
      <p:ext uri="{BB962C8B-B14F-4D97-AF65-F5344CB8AC3E}">
        <p14:creationId xmlns:p14="http://schemas.microsoft.com/office/powerpoint/2010/main" val="781820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457200" y="42252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b="1" dirty="0">
                <a:solidFill>
                  <a:srgbClr val="CC0066"/>
                </a:solidFill>
              </a:rPr>
              <a:t>Confirmation</a:t>
            </a:r>
            <a:endParaRPr lang="fr-CH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457200" y="1484784"/>
            <a:ext cx="8229600" cy="3726215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3500" dirty="0"/>
              <a:t>Conditional confirmation before publication of the results of the January/</a:t>
            </a:r>
            <a:r>
              <a:rPr lang="fr-CH" sz="3500" dirty="0" err="1"/>
              <a:t>February</a:t>
            </a:r>
            <a:r>
              <a:rPr lang="fr-CH" sz="3500" dirty="0"/>
              <a:t> 2024 examination session for world destinations and after publication of the results of the January/</a:t>
            </a:r>
            <a:r>
              <a:rPr lang="fr-CH" sz="3500" dirty="0" err="1"/>
              <a:t>February</a:t>
            </a:r>
            <a:r>
              <a:rPr lang="fr-CH" sz="3500" dirty="0"/>
              <a:t> 2024 examination session for Europe and Switzerland destinations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fr-CH" sz="3500" b="1" dirty="0">
                <a:solidFill>
                  <a:srgbClr val="FF0000"/>
                </a:solidFill>
              </a:rPr>
              <a:t>Conditions: minimum average of 4.00/6.0 in the core curriculum at the end of the January/</a:t>
            </a:r>
            <a:r>
              <a:rPr lang="fr-CH" sz="3500" b="1" dirty="0" err="1">
                <a:solidFill>
                  <a:srgbClr val="FF0000"/>
                </a:solidFill>
              </a:rPr>
              <a:t>February</a:t>
            </a:r>
            <a:r>
              <a:rPr lang="fr-CH" sz="3500" b="1" dirty="0">
                <a:solidFill>
                  <a:srgbClr val="FF0000"/>
                </a:solidFill>
              </a:rPr>
              <a:t> 2024 examination session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fr-CH" sz="3500" b="1" dirty="0">
                <a:ln w="0" cmpd="sng"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If this average is not obtained: departure not authorised, no derogation possible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endParaRPr lang="fr-CH" sz="3500" b="1" dirty="0">
              <a:ln w="0" cmpd="sng"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3500" dirty="0"/>
              <a:t>Final confirmation by the host university (between summer and </a:t>
            </a:r>
            <a:r>
              <a:rPr lang="fr-CH" sz="3500" dirty="0" err="1"/>
              <a:t>autumn</a:t>
            </a:r>
            <a:r>
              <a:rPr lang="fr-CH" sz="3500" dirty="0"/>
              <a:t> 2024)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fr-CH" sz="2800" b="1" dirty="0">
              <a:ln w="0" cmpd="sng"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  <a:p>
            <a:endParaRPr lang="fr-CH" sz="2400" dirty="0"/>
          </a:p>
          <a:p>
            <a:endParaRPr lang="fr-CH" sz="2400" dirty="0"/>
          </a:p>
          <a:p>
            <a:endParaRPr lang="fr-CH" sz="2400" dirty="0"/>
          </a:p>
        </p:txBody>
      </p:sp>
    </p:spTree>
    <p:extLst>
      <p:ext uri="{BB962C8B-B14F-4D97-AF65-F5344CB8AC3E}">
        <p14:creationId xmlns:p14="http://schemas.microsoft.com/office/powerpoint/2010/main" val="3534876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457200" y="42252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b="1" dirty="0">
                <a:solidFill>
                  <a:srgbClr val="CC0066"/>
                </a:solidFill>
              </a:rPr>
              <a:t>Once on site</a:t>
            </a:r>
            <a:endParaRPr lang="fr-CH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457200" y="1679876"/>
            <a:ext cx="8229600" cy="396044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400" dirty="0"/>
              <a:t>Obligation to check at the </a:t>
            </a:r>
            <a:r>
              <a:rPr lang="fr-CH" sz="2400" b="1" dirty="0"/>
              <a:t>beginning of </a:t>
            </a:r>
            <a:r>
              <a:rPr lang="fr-CH" sz="2400" dirty="0"/>
              <a:t>the stay </a:t>
            </a:r>
            <a:r>
              <a:rPr lang="fr-CH" sz="2400" b="1" dirty="0"/>
              <a:t>the evolution of the study plans </a:t>
            </a:r>
            <a:r>
              <a:rPr lang="fr-CH" sz="2400" dirty="0"/>
              <a:t>both at the UNIGE and at the host university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fr-CH" sz="2000" dirty="0"/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400" dirty="0"/>
              <a:t>Obligation to </a:t>
            </a:r>
            <a:r>
              <a:rPr lang="fr-CH" sz="2400" b="1" dirty="0"/>
              <a:t>inform the Academic Advisor of any change in </a:t>
            </a:r>
            <a:r>
              <a:rPr lang="fr-CH" sz="2400" dirty="0"/>
              <a:t>the study plan within 2 weeks of arrival at the host university</a:t>
            </a:r>
          </a:p>
          <a:p>
            <a:pPr marL="457200" lvl="1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fr-CH" sz="2400" b="1" dirty="0">
                <a:solidFill>
                  <a:srgbClr val="FF0000"/>
                </a:solidFill>
                <a:sym typeface="Wingdings" panose="05000000000000000000" pitchFamily="2" charset="2"/>
              </a:rPr>
              <a:t>or risk not receiving equivalencies if not relevant to the change</a:t>
            </a:r>
            <a:endParaRPr lang="fr-CH" sz="2400" b="1" dirty="0">
              <a:solidFill>
                <a:srgbClr val="FF0000"/>
              </a:solidFill>
            </a:endParaRPr>
          </a:p>
          <a:p>
            <a:endParaRPr lang="fr-CH" sz="2400" dirty="0"/>
          </a:p>
          <a:p>
            <a:endParaRPr lang="fr-CH" sz="2400" dirty="0"/>
          </a:p>
          <a:p>
            <a:endParaRPr lang="fr-CH" sz="2400" dirty="0"/>
          </a:p>
        </p:txBody>
      </p:sp>
    </p:spTree>
    <p:extLst>
      <p:ext uri="{BB962C8B-B14F-4D97-AF65-F5344CB8AC3E}">
        <p14:creationId xmlns:p14="http://schemas.microsoft.com/office/powerpoint/2010/main" val="34640561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  <p:sp>
        <p:nvSpPr>
          <p:cNvPr id="4" name="Espace réservé du contenu 2"/>
          <p:cNvSpPr txBox="1">
            <a:spLocks/>
          </p:cNvSpPr>
          <p:nvPr/>
        </p:nvSpPr>
        <p:spPr>
          <a:xfrm>
            <a:off x="539552" y="1700808"/>
            <a:ext cx="8229600" cy="3744415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3000"/>
              </a:spcAft>
              <a:buFont typeface="Wingdings" panose="05000000000000000000" pitchFamily="2" charset="2"/>
              <a:buChar char="ü"/>
            </a:pPr>
            <a:r>
              <a:rPr lang="fr-CH" sz="2400" dirty="0">
                <a:sym typeface="Wingdings" panose="05000000000000000000" pitchFamily="2" charset="2"/>
              </a:rPr>
              <a:t>Mobility credits granted upon return from mobility </a:t>
            </a:r>
          </a:p>
          <a:p>
            <a:pPr algn="just">
              <a:spcAft>
                <a:spcPts val="3000"/>
              </a:spcAft>
              <a:buFont typeface="Wingdings" panose="05000000000000000000" pitchFamily="2" charset="2"/>
              <a:buChar char="ü"/>
            </a:pPr>
            <a:r>
              <a:rPr lang="fr-CH" sz="2400" dirty="0">
                <a:sym typeface="Wingdings" panose="05000000000000000000" pitchFamily="2" charset="2"/>
              </a:rPr>
              <a:t>On presentation of the </a:t>
            </a:r>
            <a:r>
              <a:rPr lang="fr-CH" sz="2400" b="1" dirty="0">
                <a:sym typeface="Wingdings" panose="05000000000000000000" pitchFamily="2" charset="2"/>
              </a:rPr>
              <a:t>original transcript of records </a:t>
            </a:r>
            <a:r>
              <a:rPr lang="fr-CH" sz="2400" dirty="0">
                <a:sym typeface="Wingdings" panose="05000000000000000000" pitchFamily="2" charset="2"/>
              </a:rPr>
              <a:t>issued by the host university:</a:t>
            </a:r>
          </a:p>
          <a:p>
            <a:pPr marL="857250" lvl="1" indent="-457200" algn="just">
              <a:buFont typeface="Wingdings" panose="05000000000000000000" pitchFamily="2" charset="2"/>
              <a:buChar char="ü"/>
            </a:pPr>
            <a:r>
              <a:rPr lang="fr-CH" sz="2200" dirty="0">
                <a:sym typeface="Wingdings" panose="05000000000000000000" pitchFamily="2" charset="2"/>
              </a:rPr>
              <a:t>Paper format</a:t>
            </a:r>
          </a:p>
          <a:p>
            <a:pPr marL="857250" lvl="1" indent="-457200" algn="just">
              <a:buFont typeface="Wingdings" panose="05000000000000000000" pitchFamily="2" charset="2"/>
              <a:buChar char="ü"/>
            </a:pPr>
            <a:r>
              <a:rPr lang="fr-CH" sz="2200" dirty="0">
                <a:sym typeface="Wingdings" panose="05000000000000000000" pitchFamily="2" charset="2"/>
              </a:rPr>
              <a:t>Certified electronic format</a:t>
            </a:r>
          </a:p>
          <a:p>
            <a:pPr marL="857250" lvl="1" indent="-457200" algn="just">
              <a:buFont typeface="Wingdings" panose="05000000000000000000" pitchFamily="2" charset="2"/>
              <a:buChar char="ü"/>
            </a:pPr>
            <a:r>
              <a:rPr lang="fr-CH" sz="2200" dirty="0">
                <a:sym typeface="Wingdings" panose="05000000000000000000" pitchFamily="2" charset="2"/>
              </a:rPr>
              <a:t>Web link directly to the student's file at the host </a:t>
            </a:r>
            <a:r>
              <a:rPr lang="fr-CH" sz="2200" dirty="0" err="1">
                <a:sym typeface="Wingdings" panose="05000000000000000000" pitchFamily="2" charset="2"/>
              </a:rPr>
              <a:t>university</a:t>
            </a:r>
            <a:endParaRPr lang="fr-CH" sz="2200" dirty="0"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fr-CH" sz="2600" dirty="0" err="1">
                <a:sym typeface="Wingdings" panose="05000000000000000000" pitchFamily="2" charset="2"/>
              </a:rPr>
              <a:t>Send</a:t>
            </a:r>
            <a:r>
              <a:rPr lang="fr-CH" sz="2600" dirty="0">
                <a:sym typeface="Wingdings" panose="05000000000000000000" pitchFamily="2" charset="2"/>
              </a:rPr>
              <a:t> the </a:t>
            </a:r>
            <a:r>
              <a:rPr lang="fr-CH" sz="2600" dirty="0" err="1">
                <a:sym typeface="Wingdings" panose="05000000000000000000" pitchFamily="2" charset="2"/>
              </a:rPr>
              <a:t>transcripts</a:t>
            </a:r>
            <a:r>
              <a:rPr lang="fr-CH" sz="2600" dirty="0">
                <a:sym typeface="Wingdings" panose="05000000000000000000" pitchFamily="2" charset="2"/>
              </a:rPr>
              <a:t> to </a:t>
            </a:r>
            <a:r>
              <a:rPr lang="fr-CH" sz="2600" dirty="0" err="1">
                <a:sym typeface="Wingdings" panose="05000000000000000000" pitchFamily="2" charset="2"/>
              </a:rPr>
              <a:t>you</a:t>
            </a:r>
            <a:r>
              <a:rPr lang="fr-CH" sz="2600" dirty="0">
                <a:sym typeface="Wingdings" panose="05000000000000000000" pitchFamily="2" charset="2"/>
              </a:rPr>
              <a:t> </a:t>
            </a:r>
            <a:r>
              <a:rPr lang="fr-CH" sz="2600" dirty="0" err="1">
                <a:sym typeface="Wingdings" panose="05000000000000000000" pitchFamily="2" charset="2"/>
              </a:rPr>
              <a:t>academic</a:t>
            </a:r>
            <a:r>
              <a:rPr lang="fr-CH" sz="2600" dirty="0">
                <a:sym typeface="Wingdings" panose="05000000000000000000" pitchFamily="2" charset="2"/>
              </a:rPr>
              <a:t> </a:t>
            </a:r>
            <a:r>
              <a:rPr lang="fr-CH" sz="2600" dirty="0" err="1">
                <a:sym typeface="Wingdings" panose="05000000000000000000" pitchFamily="2" charset="2"/>
              </a:rPr>
              <a:t>advisor</a:t>
            </a:r>
            <a:r>
              <a:rPr lang="fr-CH" sz="2600" dirty="0">
                <a:sym typeface="Wingdings" panose="05000000000000000000" pitchFamily="2" charset="2"/>
              </a:rPr>
              <a:t> (</a:t>
            </a:r>
            <a:r>
              <a:rPr lang="fr-CH" sz="2600" dirty="0" err="1">
                <a:sym typeface="Wingdings" panose="05000000000000000000" pitchFamily="2" charset="2"/>
              </a:rPr>
              <a:t>it</a:t>
            </a:r>
            <a:r>
              <a:rPr lang="fr-CH" sz="2600" dirty="0">
                <a:sym typeface="Wingdings" panose="05000000000000000000" pitchFamily="2" charset="2"/>
              </a:rPr>
              <a:t> </a:t>
            </a:r>
            <a:r>
              <a:rPr lang="fr-CH" sz="2600" dirty="0" err="1">
                <a:sym typeface="Wingdings" panose="05000000000000000000" pitchFamily="2" charset="2"/>
              </a:rPr>
              <a:t>is</a:t>
            </a:r>
            <a:r>
              <a:rPr lang="fr-CH" sz="2600" dirty="0">
                <a:sym typeface="Wingdings" panose="05000000000000000000" pitchFamily="2" charset="2"/>
              </a:rPr>
              <a:t> not </a:t>
            </a:r>
            <a:r>
              <a:rPr lang="fr-CH" sz="2600" dirty="0" err="1">
                <a:sym typeface="Wingdings" panose="05000000000000000000" pitchFamily="2" charset="2"/>
              </a:rPr>
              <a:t>always</a:t>
            </a:r>
            <a:r>
              <a:rPr lang="fr-CH" sz="2600" dirty="0">
                <a:sym typeface="Wingdings" panose="05000000000000000000" pitchFamily="2" charset="2"/>
              </a:rPr>
              <a:t> </a:t>
            </a:r>
            <a:r>
              <a:rPr lang="fr-CH" sz="2600" dirty="0" err="1">
                <a:sym typeface="Wingdings" panose="05000000000000000000" pitchFamily="2" charset="2"/>
              </a:rPr>
              <a:t>automatically</a:t>
            </a:r>
            <a:r>
              <a:rPr lang="fr-CH" sz="2600" dirty="0">
                <a:sym typeface="Wingdings" panose="05000000000000000000" pitchFamily="2" charset="2"/>
              </a:rPr>
              <a:t> </a:t>
            </a:r>
            <a:r>
              <a:rPr lang="fr-CH" sz="2600" dirty="0" err="1">
                <a:sym typeface="Wingdings" panose="05000000000000000000" pitchFamily="2" charset="2"/>
              </a:rPr>
              <a:t>shared</a:t>
            </a:r>
            <a:r>
              <a:rPr lang="fr-CH" sz="2600" dirty="0">
                <a:sym typeface="Wingdings" panose="05000000000000000000" pitchFamily="2" charset="2"/>
              </a:rPr>
              <a:t> by host institutions and </a:t>
            </a:r>
            <a:r>
              <a:rPr lang="fr-CH" sz="2600" dirty="0" err="1">
                <a:sym typeface="Wingdings" panose="05000000000000000000" pitchFamily="2" charset="2"/>
              </a:rPr>
              <a:t>is</a:t>
            </a:r>
            <a:r>
              <a:rPr lang="fr-CH" sz="2600" dirty="0">
                <a:sym typeface="Wingdings" panose="05000000000000000000" pitchFamily="2" charset="2"/>
              </a:rPr>
              <a:t> </a:t>
            </a:r>
            <a:r>
              <a:rPr lang="fr-CH" sz="2600" dirty="0" err="1">
                <a:sym typeface="Wingdings" panose="05000000000000000000" pitchFamily="2" charset="2"/>
              </a:rPr>
              <a:t>your</a:t>
            </a:r>
            <a:r>
              <a:rPr lang="fr-CH" sz="2600" dirty="0">
                <a:sym typeface="Wingdings" panose="05000000000000000000" pitchFamily="2" charset="2"/>
              </a:rPr>
              <a:t> </a:t>
            </a:r>
            <a:r>
              <a:rPr lang="fr-CH" sz="2600" dirty="0" err="1">
                <a:sym typeface="Wingdings" panose="05000000000000000000" pitchFamily="2" charset="2"/>
              </a:rPr>
              <a:t>responsability</a:t>
            </a:r>
            <a:r>
              <a:rPr lang="fr-CH" sz="2600" dirty="0">
                <a:sym typeface="Wingdings" panose="05000000000000000000" pitchFamily="2" charset="2"/>
              </a:rPr>
              <a:t>)</a:t>
            </a:r>
            <a:endParaRPr lang="fr-CH" sz="2600" dirty="0"/>
          </a:p>
          <a:p>
            <a:pPr>
              <a:spcAft>
                <a:spcPts val="3000"/>
              </a:spcAft>
              <a:buFont typeface="Wingdings" panose="05000000000000000000" pitchFamily="2" charset="2"/>
              <a:buChar char="Ø"/>
            </a:pPr>
            <a:endParaRPr lang="fr-CH" sz="2400" dirty="0">
              <a:sym typeface="Wingdings" panose="05000000000000000000" pitchFamily="2" charset="2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409575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b="1" dirty="0">
                <a:solidFill>
                  <a:srgbClr val="CC0066"/>
                </a:solidFill>
              </a:rPr>
              <a:t>Validation of the mobility stay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366240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457200" y="42252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b="1" dirty="0">
                <a:solidFill>
                  <a:srgbClr val="CC0066"/>
                </a:solidFill>
              </a:rPr>
              <a:t>In case of failure</a:t>
            </a:r>
            <a:endParaRPr lang="fr-CH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323528" y="1484784"/>
            <a:ext cx="8229600" cy="3672408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fr-CH" sz="2800" dirty="0"/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dirty="0">
                <a:solidFill>
                  <a:prstClr val="black"/>
                </a:solidFill>
              </a:rPr>
              <a:t>Re-sit the failed exam(s) at the host university if this possibility is offered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fr-CH" sz="16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dirty="0">
                <a:solidFill>
                  <a:prstClr val="black"/>
                </a:solidFill>
              </a:rPr>
              <a:t>Request authorization from the Director to acquire missing credits at the UNIGE the following semester if leaving in the fall or the following academic year if leaving in the spring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fr-CH" sz="16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b="1" dirty="0">
                <a:solidFill>
                  <a:srgbClr val="FF0000"/>
                </a:solidFill>
              </a:rPr>
              <a:t>the duration of studies cannot be extended due to failure in mobility. 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fr-CH" sz="24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fr-CH" sz="2000" dirty="0"/>
          </a:p>
          <a:p>
            <a:endParaRPr lang="fr-CH" sz="2400" dirty="0"/>
          </a:p>
          <a:p>
            <a:endParaRPr lang="fr-CH" sz="2400" dirty="0"/>
          </a:p>
          <a:p>
            <a:endParaRPr lang="fr-CH" sz="2400" dirty="0"/>
          </a:p>
        </p:txBody>
      </p:sp>
    </p:spTree>
    <p:extLst>
      <p:ext uri="{BB962C8B-B14F-4D97-AF65-F5344CB8AC3E}">
        <p14:creationId xmlns:p14="http://schemas.microsoft.com/office/powerpoint/2010/main" val="36323042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  <p:sp>
        <p:nvSpPr>
          <p:cNvPr id="4" name="Espace réservé du contenu 2"/>
          <p:cNvSpPr txBox="1">
            <a:spLocks/>
          </p:cNvSpPr>
          <p:nvPr/>
        </p:nvSpPr>
        <p:spPr>
          <a:xfrm>
            <a:off x="485456" y="1911092"/>
            <a:ext cx="8229600" cy="32572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fr-CH" sz="2200" dirty="0">
                <a:sym typeface="Wingdings" panose="05000000000000000000" pitchFamily="2" charset="2"/>
              </a:rPr>
              <a:t>The student who leaves on a mobility programme </a:t>
            </a:r>
            <a:r>
              <a:rPr lang="fr-CH" sz="2200" b="1" dirty="0">
                <a:sym typeface="Wingdings" panose="05000000000000000000" pitchFamily="2" charset="2"/>
              </a:rPr>
              <a:t>remains </a:t>
            </a:r>
            <a:r>
              <a:rPr lang="fr-CH" sz="2200" b="1" dirty="0" err="1">
                <a:sym typeface="Wingdings" panose="05000000000000000000" pitchFamily="2" charset="2"/>
              </a:rPr>
              <a:t>registered </a:t>
            </a:r>
            <a:r>
              <a:rPr lang="fr-CH" sz="2200" b="1" dirty="0">
                <a:sym typeface="Wingdings" panose="05000000000000000000" pitchFamily="2" charset="2"/>
              </a:rPr>
              <a:t>at the UNIGE for the </a:t>
            </a:r>
            <a:r>
              <a:rPr lang="fr-CH" sz="2200" dirty="0">
                <a:sym typeface="Wingdings" panose="05000000000000000000" pitchFamily="2" charset="2"/>
              </a:rPr>
              <a:t>duration of his/her stay: student e-mail address is always valid, so it is important to consult it regularly to be </a:t>
            </a:r>
            <a:r>
              <a:rPr lang="fr-CH" sz="2200" dirty="0" err="1">
                <a:sym typeface="Wingdings" panose="05000000000000000000" pitchFamily="2" charset="2"/>
              </a:rPr>
              <a:t>kept informed</a:t>
            </a:r>
            <a:r>
              <a:rPr lang="fr-CH" sz="2200" dirty="0">
                <a:sym typeface="Wingdings" panose="05000000000000000000" pitchFamily="2" charset="2"/>
              </a:rPr>
              <a:t>. The same applies if postal mail is sent! Remember to update your address if you are leaving your accommodation in Geneva permanently due to mobility</a:t>
            </a:r>
          </a:p>
          <a:p>
            <a:pPr algn="just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fr-CH" sz="2200" b="1" dirty="0">
                <a:sym typeface="Wingdings" panose="05000000000000000000" pitchFamily="2" charset="2"/>
              </a:rPr>
              <a:t>No registration </a:t>
            </a:r>
            <a:r>
              <a:rPr lang="fr-CH" sz="2200" dirty="0">
                <a:sym typeface="Wingdings" panose="05000000000000000000" pitchFamily="2" charset="2"/>
              </a:rPr>
              <a:t>for courses taken during the mobility period </a:t>
            </a:r>
            <a:r>
              <a:rPr lang="fr-CH" sz="2200" dirty="0" err="1">
                <a:sym typeface="Wingdings" panose="05000000000000000000" pitchFamily="2" charset="2"/>
              </a:rPr>
              <a:t>is</a:t>
            </a:r>
            <a:r>
              <a:rPr lang="fr-CH" sz="2200" dirty="0">
                <a:sym typeface="Wingdings" panose="05000000000000000000" pitchFamily="2" charset="2"/>
              </a:rPr>
              <a:t> </a:t>
            </a:r>
            <a:r>
              <a:rPr lang="fr-CH" sz="2200" dirty="0" err="1">
                <a:sym typeface="Wingdings" panose="05000000000000000000" pitchFamily="2" charset="2"/>
              </a:rPr>
              <a:t>required</a:t>
            </a:r>
            <a:r>
              <a:rPr lang="fr-CH" sz="2200" dirty="0">
                <a:sym typeface="Wingdings" panose="05000000000000000000" pitchFamily="2" charset="2"/>
              </a:rPr>
              <a:t> or possible on the UNIGE portal</a:t>
            </a:r>
          </a:p>
          <a:p>
            <a:pPr marL="0" indent="0" algn="just">
              <a:spcAft>
                <a:spcPts val="2400"/>
              </a:spcAft>
              <a:buNone/>
            </a:pPr>
            <a:endParaRPr lang="fr-CH" sz="2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CH" sz="2000" dirty="0">
              <a:sym typeface="Wingdings" panose="05000000000000000000" pitchFamily="2" charset="2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85456" y="546652"/>
            <a:ext cx="83529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b="1" dirty="0">
                <a:solidFill>
                  <a:srgbClr val="CC0066"/>
                </a:solidFill>
              </a:rPr>
              <a:t>Latest general information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360718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7505" y="5517232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Academic Mobility Service</a:t>
            </a: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1043608" y="2132856"/>
            <a:ext cx="7346630" cy="375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189" indent="-457189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CH" altLang="fr-FR" dirty="0">
                <a:latin typeface="+mn-lt"/>
              </a:rPr>
              <a:t>Experience a different culture</a:t>
            </a:r>
          </a:p>
          <a:p>
            <a:pPr marL="457189" indent="-457189" algn="just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CH" altLang="fr-FR" dirty="0">
                <a:latin typeface="+mn-lt"/>
              </a:rPr>
              <a:t>Taking courses not offered at GSI</a:t>
            </a:r>
          </a:p>
          <a:p>
            <a:pPr marL="457189" indent="-457189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CH" altLang="fr-FR" dirty="0">
                <a:latin typeface="+mn-lt"/>
              </a:rPr>
              <a:t>Expanding your network</a:t>
            </a:r>
          </a:p>
          <a:p>
            <a:pPr marL="457189" indent="-457189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CH" altLang="fr-FR" dirty="0">
                <a:latin typeface="+mn-lt"/>
              </a:rPr>
              <a:t>Enrich your CV. </a:t>
            </a:r>
          </a:p>
          <a:p>
            <a:pPr marL="457189" lvl="0" indent="-457189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fr-CH" altLang="fr-FR" dirty="0">
                <a:solidFill>
                  <a:prstClr val="black"/>
                </a:solidFill>
                <a:latin typeface="Calibri"/>
              </a:rPr>
              <a:t> Deepening a foreign language</a:t>
            </a:r>
          </a:p>
          <a:p>
            <a:pPr marL="457189" indent="-457189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fr-CH" altLang="fr-FR" dirty="0">
              <a:latin typeface="+mn-lt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1043608" y="1052736"/>
            <a:ext cx="7416824" cy="76944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fr-CH" altLang="fr-FR" sz="4400" b="1" dirty="0">
                <a:solidFill>
                  <a:srgbClr val="CC0066"/>
                </a:solidFill>
                <a:latin typeface="+mn-lt"/>
              </a:rPr>
              <a:t>Why go on mobility?</a:t>
            </a:r>
            <a:endParaRPr lang="fr-FR" altLang="fr-FR" sz="4400" b="1" dirty="0">
              <a:solidFill>
                <a:srgbClr val="CC0066"/>
              </a:solidFill>
              <a:latin typeface="+mn-lt"/>
            </a:endParaRPr>
          </a:p>
        </p:txBody>
      </p:sp>
      <p:pic>
        <p:nvPicPr>
          <p:cNvPr id="6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0686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  <p:sp>
        <p:nvSpPr>
          <p:cNvPr id="3" name="Titre 1"/>
          <p:cNvSpPr txBox="1">
            <a:spLocks/>
          </p:cNvSpPr>
          <p:nvPr/>
        </p:nvSpPr>
        <p:spPr>
          <a:xfrm>
            <a:off x="457200" y="874256"/>
            <a:ext cx="8229600" cy="76832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b="1" dirty="0">
                <a:solidFill>
                  <a:srgbClr val="CC0066"/>
                </a:solidFill>
              </a:rPr>
              <a:t>Latest general information</a:t>
            </a:r>
            <a:endParaRPr lang="fr-CH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778008" y="1700808"/>
            <a:ext cx="7931224" cy="36724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endParaRPr lang="fr-CH" sz="2400" dirty="0"/>
          </a:p>
          <a:p>
            <a:pPr>
              <a:buFont typeface="Wingdings" panose="05000000000000000000" pitchFamily="2" charset="2"/>
              <a:buChar char="Ø"/>
            </a:pPr>
            <a:endParaRPr lang="fr-CH" sz="2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FE3939C-4B22-4D05-AAE5-8FDA5B36589D}"/>
              </a:ext>
            </a:extLst>
          </p:cNvPr>
          <p:cNvSpPr/>
          <p:nvPr/>
        </p:nvSpPr>
        <p:spPr>
          <a:xfrm>
            <a:off x="778008" y="2105561"/>
            <a:ext cx="758798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fr-CH" sz="2200" dirty="0">
                <a:sym typeface="Wingdings" panose="05000000000000000000" pitchFamily="2" charset="2"/>
              </a:rPr>
              <a:t>If you need to have your transcript translated into English, contact Mr James </a:t>
            </a:r>
            <a:r>
              <a:rPr lang="fr-CH" sz="2200" dirty="0" err="1">
                <a:sym typeface="Wingdings" panose="05000000000000000000" pitchFamily="2" charset="2"/>
              </a:rPr>
              <a:t>Tarpley</a:t>
            </a:r>
            <a:r>
              <a:rPr lang="fr-CH" sz="2200" dirty="0">
                <a:sym typeface="Wingdings" panose="05000000000000000000" pitchFamily="2" charset="2"/>
              </a:rPr>
              <a:t>, once the results of the May/June 2024 session are known. Please contact him as soon as the host university has confirmed the acceptance of your mobility place.</a:t>
            </a:r>
          </a:p>
          <a:p>
            <a:pPr algn="just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fr-CH" sz="2200" dirty="0">
                <a:sym typeface="Wingdings" panose="05000000000000000000" pitchFamily="2" charset="2"/>
              </a:rPr>
              <a:t>If </a:t>
            </a:r>
            <a:r>
              <a:rPr lang="fr-CH" sz="2200" dirty="0" err="1">
                <a:sym typeface="Wingdings" panose="05000000000000000000" pitchFamily="2" charset="2"/>
              </a:rPr>
              <a:t>offered</a:t>
            </a:r>
            <a:r>
              <a:rPr lang="fr-CH" sz="2200" dirty="0">
                <a:sym typeface="Wingdings" panose="05000000000000000000" pitchFamily="2" charset="2"/>
              </a:rPr>
              <a:t>, </a:t>
            </a:r>
            <a:r>
              <a:rPr lang="fr-CH" sz="2200" dirty="0" err="1">
                <a:sym typeface="Wingdings" panose="05000000000000000000" pitchFamily="2" charset="2"/>
              </a:rPr>
              <a:t>possibility</a:t>
            </a:r>
            <a:r>
              <a:rPr lang="fr-CH" sz="2200" dirty="0">
                <a:sym typeface="Wingdings" panose="05000000000000000000" pitchFamily="2" charset="2"/>
              </a:rPr>
              <a:t> of following </a:t>
            </a:r>
            <a:r>
              <a:rPr lang="fr-CH" sz="2200" b="1" dirty="0">
                <a:sym typeface="Wingdings" panose="05000000000000000000" pitchFamily="2" charset="2"/>
              </a:rPr>
              <a:t>UNIGE courses at a distance </a:t>
            </a:r>
            <a:r>
              <a:rPr lang="fr-CH" sz="2200" dirty="0">
                <a:sym typeface="Wingdings" panose="05000000000000000000" pitchFamily="2" charset="2"/>
              </a:rPr>
              <a:t>during the mobility (responsibility of the student)</a:t>
            </a:r>
          </a:p>
        </p:txBody>
      </p:sp>
    </p:spTree>
    <p:extLst>
      <p:ext uri="{BB962C8B-B14F-4D97-AF65-F5344CB8AC3E}">
        <p14:creationId xmlns:p14="http://schemas.microsoft.com/office/powerpoint/2010/main" val="6408180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  <p:sp>
        <p:nvSpPr>
          <p:cNvPr id="4" name="Titre 1"/>
          <p:cNvSpPr txBox="1">
            <a:spLocks/>
          </p:cNvSpPr>
          <p:nvPr/>
        </p:nvSpPr>
        <p:spPr>
          <a:xfrm>
            <a:off x="-1404664" y="3459707"/>
            <a:ext cx="4032448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fr-CH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2392643" y="3573016"/>
            <a:ext cx="5975055" cy="533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2">
              <a:spcBef>
                <a:spcPct val="20000"/>
              </a:spcBef>
            </a:pPr>
            <a:endParaRPr lang="fr-CH" sz="2400" dirty="0">
              <a:sym typeface="Wingdings" panose="05000000000000000000" pitchFamily="2" charset="2"/>
            </a:endParaRPr>
          </a:p>
          <a:p>
            <a:pPr lvl="2" indent="-457200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fr-CH" sz="2400" dirty="0"/>
          </a:p>
          <a:p>
            <a:endParaRPr lang="fr-FR" sz="2400" dirty="0"/>
          </a:p>
          <a:p>
            <a:endParaRPr lang="fr-FR" sz="2400" dirty="0"/>
          </a:p>
          <a:p>
            <a:endParaRPr lang="fr-FR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sz="2400" dirty="0"/>
          </a:p>
          <a:p>
            <a:endParaRPr lang="fr-FR" sz="2400" dirty="0"/>
          </a:p>
          <a:p>
            <a:endParaRPr lang="fr-FR" sz="2400" dirty="0"/>
          </a:p>
          <a:p>
            <a:endParaRPr lang="fr-FR" sz="2400" dirty="0"/>
          </a:p>
          <a:p>
            <a:endParaRPr lang="fr-FR" sz="2400" dirty="0"/>
          </a:p>
          <a:p>
            <a:endParaRPr lang="fr-FR" sz="2400" dirty="0"/>
          </a:p>
          <a:p>
            <a:endParaRPr lang="fr-FR" sz="2400" dirty="0"/>
          </a:p>
          <a:p>
            <a:endParaRPr lang="fr-FR" sz="2400" dirty="0"/>
          </a:p>
          <a:p>
            <a:endParaRPr lang="fr-FR" sz="2400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-1" y="1484784"/>
            <a:ext cx="9144000" cy="35283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CH" sz="4800" b="1" dirty="0"/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5B0D05D6-F3FF-4BFE-A521-92869F1EAEE2}"/>
              </a:ext>
            </a:extLst>
          </p:cNvPr>
          <p:cNvSpPr txBox="1">
            <a:spLocks/>
          </p:cNvSpPr>
          <p:nvPr/>
        </p:nvSpPr>
        <p:spPr>
          <a:xfrm>
            <a:off x="457199" y="1460700"/>
            <a:ext cx="8609012" cy="3336451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endParaRPr lang="fr-CH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fr-FR" sz="3300" dirty="0">
                <a:latin typeface="Corbel" charset="0"/>
                <a:ea typeface="ヒラギノ角ゴ Pro W3" charset="0"/>
                <a:cs typeface="ヒラギノ角ゴ Pro W3" charset="0"/>
              </a:rPr>
              <a:t>At GSI: 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fr-FR" sz="3300" dirty="0">
              <a:latin typeface="Corbel" charset="0"/>
              <a:ea typeface="ヒラギノ角ゴ Pro W3" charset="0"/>
              <a:cs typeface="ヒラギノ角ゴ Pro W3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fr-FR" sz="3300" dirty="0">
                <a:latin typeface="Corbel" charset="0"/>
                <a:ea typeface="ヒラギノ角ゴ Pro W3" charset="0"/>
                <a:cs typeface="ヒラギノ角ゴ Pro W3" charset="0"/>
              </a:rPr>
              <a:t>Bogomil Kohlbrenner (</a:t>
            </a:r>
            <a:r>
              <a:rPr lang="fr-FR" sz="3300" dirty="0" err="1">
                <a:latin typeface="Corbel" charset="0"/>
                <a:ea typeface="ヒラギノ角ゴ Pro W3" charset="0"/>
                <a:cs typeface="ヒラギノ角ゴ Pro W3" charset="0"/>
              </a:rPr>
              <a:t>only</a:t>
            </a:r>
            <a:r>
              <a:rPr lang="fr-FR" sz="3300" dirty="0">
                <a:latin typeface="Corbel" charset="0"/>
                <a:ea typeface="ヒラギノ角ゴ Pro W3" charset="0"/>
                <a:cs typeface="ヒラギノ角ゴ Pro W3" charset="0"/>
              </a:rPr>
              <a:t> for validation of </a:t>
            </a:r>
            <a:r>
              <a:rPr lang="fr-FR" sz="3300" dirty="0" err="1">
                <a:latin typeface="Corbel" charset="0"/>
                <a:ea typeface="ヒラギノ角ゴ Pro W3" charset="0"/>
                <a:cs typeface="ヒラギノ角ゴ Pro W3" charset="0"/>
              </a:rPr>
              <a:t>your</a:t>
            </a:r>
            <a:r>
              <a:rPr lang="fr-FR" sz="3300" dirty="0">
                <a:latin typeface="Corbel" charset="0"/>
                <a:ea typeface="ヒラギノ角ゴ Pro W3" charset="0"/>
                <a:cs typeface="ヒラギノ角ゴ Pro W3" charset="0"/>
              </a:rPr>
              <a:t> exchange </a:t>
            </a:r>
            <a:r>
              <a:rPr lang="fr-FR" sz="3300" dirty="0" err="1">
                <a:latin typeface="Corbel" charset="0"/>
                <a:ea typeface="ヒラギノ角ゴ Pro W3" charset="0"/>
                <a:cs typeface="ヒラギノ角ゴ Pro W3" charset="0"/>
              </a:rPr>
              <a:t>study</a:t>
            </a:r>
            <a:r>
              <a:rPr lang="fr-FR" sz="3300" dirty="0">
                <a:latin typeface="Corbel" charset="0"/>
                <a:ea typeface="ヒラギノ角ゴ Pro W3" charset="0"/>
                <a:cs typeface="ヒラギノ角ゴ Pro W3" charset="0"/>
              </a:rPr>
              <a:t> plan and dual masters questions)</a:t>
            </a:r>
          </a:p>
          <a:p>
            <a:pPr marL="457200" lvl="1" indent="0">
              <a:buNone/>
            </a:pPr>
            <a:r>
              <a:rPr lang="fr-FR" sz="3300" u="sng" dirty="0">
                <a:latin typeface="Corbel" charset="0"/>
                <a:ea typeface="ヒラギノ角ゴ Pro W3" charset="0"/>
                <a:cs typeface="ヒラギノ角ゴ Pro W3" charset="0"/>
              </a:rPr>
              <a:t>E-mail:</a:t>
            </a:r>
            <a:r>
              <a:rPr lang="fr-FR" sz="3300" dirty="0">
                <a:latin typeface="Corbel" charset="0"/>
                <a:ea typeface="ヒラギノ角ゴ Pro W3" charset="0"/>
                <a:cs typeface="ヒラギノ角ゴ Pro W3" charset="0"/>
              </a:rPr>
              <a:t> bogomil.kohlbrenner@unige.ch / </a:t>
            </a:r>
            <a:r>
              <a:rPr lang="fr-FR" sz="3300" dirty="0" err="1">
                <a:latin typeface="Corbel" charset="0"/>
                <a:ea typeface="ヒラギノ角ゴ Pro W3" charset="0"/>
                <a:cs typeface="ヒラギノ角ゴ Pro W3" charset="0"/>
              </a:rPr>
              <a:t>Telephone</a:t>
            </a:r>
            <a:r>
              <a:rPr lang="fr-FR" sz="3300" dirty="0">
                <a:latin typeface="Corbel" charset="0"/>
                <a:ea typeface="ヒラギノ角ゴ Pro W3" charset="0"/>
                <a:cs typeface="ヒラギノ角ゴ Pro W3" charset="0"/>
              </a:rPr>
              <a:t>: +41 22 </a:t>
            </a:r>
            <a:r>
              <a:rPr lang="fr-FR" sz="3300">
                <a:latin typeface="Corbel" charset="0"/>
                <a:ea typeface="ヒラギノ角ゴ Pro W3" charset="0"/>
                <a:cs typeface="ヒラギノ角ゴ Pro W3" charset="0"/>
              </a:rPr>
              <a:t>379 01 86</a:t>
            </a:r>
            <a:endParaRPr lang="fr-FR" sz="3300" dirty="0">
              <a:latin typeface="Corbel" charset="0"/>
              <a:ea typeface="ヒラギノ角ゴ Pro W3" charset="0"/>
              <a:cs typeface="ヒラギノ角ゴ Pro W3" charset="0"/>
            </a:endParaRPr>
          </a:p>
          <a:p>
            <a:pPr marL="457200" lvl="1" indent="0">
              <a:buNone/>
            </a:pPr>
            <a:endParaRPr lang="fr-FR" sz="2000" dirty="0">
              <a:latin typeface="Corbel" charset="0"/>
              <a:ea typeface="ヒラギノ角ゴ Pro W3" charset="0"/>
              <a:cs typeface="ヒラギノ角ゴ Pro W3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fr-FR" sz="3300" dirty="0">
                <a:latin typeface="Corbel" charset="0"/>
                <a:ea typeface="ヒラギノ角ゴ Pro W3" charset="0"/>
                <a:cs typeface="ヒラギノ角ゴ Pro W3" charset="0"/>
              </a:rPr>
              <a:t>Maud Preher (for all </a:t>
            </a:r>
            <a:r>
              <a:rPr lang="fr-FR" sz="3300" dirty="0" err="1">
                <a:latin typeface="Corbel" charset="0"/>
                <a:ea typeface="ヒラギノ角ゴ Pro W3" charset="0"/>
                <a:cs typeface="ヒラギノ角ゴ Pro W3" charset="0"/>
              </a:rPr>
              <a:t>mobility</a:t>
            </a:r>
            <a:r>
              <a:rPr lang="fr-FR" sz="3300" dirty="0">
                <a:latin typeface="Corbel" charset="0"/>
                <a:ea typeface="ヒラギノ角ゴ Pro W3" charset="0"/>
                <a:cs typeface="ヒラギノ角ゴ Pro W3" charset="0"/>
              </a:rPr>
              <a:t> questions </a:t>
            </a:r>
            <a:r>
              <a:rPr lang="fr-FR" sz="3300" dirty="0" err="1">
                <a:latin typeface="Corbel" charset="0"/>
                <a:ea typeface="ヒラギノ角ゴ Pro W3" charset="0"/>
                <a:cs typeface="ヒラギノ角ゴ Pro W3" charset="0"/>
              </a:rPr>
              <a:t>that</a:t>
            </a:r>
            <a:r>
              <a:rPr lang="fr-FR" sz="3300" dirty="0">
                <a:latin typeface="Corbel" charset="0"/>
                <a:ea typeface="ヒラギノ角ゴ Pro W3" charset="0"/>
                <a:cs typeface="ヒラギノ角ゴ Pro W3" charset="0"/>
              </a:rPr>
              <a:t> </a:t>
            </a:r>
            <a:r>
              <a:rPr lang="fr-FR" sz="3300" dirty="0" err="1">
                <a:latin typeface="Corbel" charset="0"/>
                <a:ea typeface="ヒラギノ角ゴ Pro W3" charset="0"/>
                <a:cs typeface="ヒラギノ角ゴ Pro W3" charset="0"/>
              </a:rPr>
              <a:t>concern</a:t>
            </a:r>
            <a:r>
              <a:rPr lang="fr-FR" sz="3300" dirty="0">
                <a:latin typeface="Corbel" charset="0"/>
                <a:ea typeface="ヒラギノ角ゴ Pro W3" charset="0"/>
                <a:cs typeface="ヒラギノ角ゴ Pro W3" charset="0"/>
              </a:rPr>
              <a:t> the GSI)</a:t>
            </a:r>
          </a:p>
          <a:p>
            <a:pPr marL="0" indent="0">
              <a:buNone/>
            </a:pPr>
            <a:r>
              <a:rPr lang="fr-FR" sz="3300" dirty="0">
                <a:latin typeface="Corbel" charset="0"/>
                <a:ea typeface="ヒラギノ角ゴ Pro W3" charset="0"/>
                <a:cs typeface="ヒラギノ角ゴ Pro W3" charset="0"/>
              </a:rPr>
              <a:t>	</a:t>
            </a:r>
            <a:r>
              <a:rPr lang="fr-FR" sz="3300" u="sng" dirty="0">
                <a:latin typeface="Corbel" charset="0"/>
                <a:ea typeface="ヒラギノ角ゴ Pro W3" charset="0"/>
                <a:cs typeface="ヒラギノ角ゴ Pro W3" charset="0"/>
              </a:rPr>
              <a:t>E-mail:</a:t>
            </a:r>
            <a:r>
              <a:rPr lang="fr-FR" sz="3300" dirty="0">
                <a:latin typeface="Corbel" charset="0"/>
                <a:ea typeface="ヒラギノ角ゴ Pro W3" charset="0"/>
                <a:cs typeface="ヒラギノ角ゴ Pro W3" charset="0"/>
              </a:rPr>
              <a:t> Maud.Preher@unige.ch / Telephone: +41 22 379 37 11</a:t>
            </a:r>
          </a:p>
          <a:p>
            <a:pPr marL="0" indent="0">
              <a:buNone/>
            </a:pPr>
            <a:r>
              <a:rPr lang="fr-FR" sz="3300" dirty="0">
                <a:latin typeface="Corbel" charset="0"/>
                <a:ea typeface="ヒラギノ角ゴ Pro W3" charset="0"/>
                <a:cs typeface="ヒラギノ角ゴ Pro W3" charset="0"/>
              </a:rPr>
              <a:t>	</a:t>
            </a:r>
            <a:r>
              <a:rPr lang="fr-FR" sz="3300" u="sng" dirty="0">
                <a:latin typeface="Corbel" charset="0"/>
                <a:ea typeface="ヒラギノ角ゴ Pro W3" charset="0"/>
                <a:cs typeface="ヒラギノ角ゴ Pro W3" charset="0"/>
              </a:rPr>
              <a:t>Open </a:t>
            </a:r>
            <a:r>
              <a:rPr lang="fr-FR" sz="3300" u="sng" dirty="0" err="1">
                <a:latin typeface="Corbel" charset="0"/>
                <a:ea typeface="ヒラギノ角ゴ Pro W3" charset="0"/>
                <a:cs typeface="ヒラギノ角ゴ Pro W3" charset="0"/>
              </a:rPr>
              <a:t>Reception</a:t>
            </a:r>
            <a:r>
              <a:rPr lang="fr-FR" sz="3300" u="sng" dirty="0">
                <a:latin typeface="Corbel" charset="0"/>
                <a:ea typeface="ヒラギノ角ゴ Pro W3" charset="0"/>
                <a:cs typeface="ヒラギノ角ゴ Pro W3" charset="0"/>
              </a:rPr>
              <a:t>: </a:t>
            </a:r>
            <a:r>
              <a:rPr lang="fr-FR" sz="3300" dirty="0">
                <a:latin typeface="Corbel" charset="0"/>
                <a:ea typeface="ヒラギノ角ゴ Pro W3" charset="0"/>
                <a:cs typeface="ヒラギノ角ゴ Pro W3" charset="0"/>
              </a:rPr>
              <a:t>Tuesdays </a:t>
            </a:r>
            <a:r>
              <a:rPr lang="fr-FR" sz="3300" dirty="0" err="1">
                <a:latin typeface="Corbel" charset="0"/>
                <a:ea typeface="ヒラギノ角ゴ Pro W3" charset="0"/>
                <a:cs typeface="ヒラギノ角ゴ Pro W3" charset="0"/>
              </a:rPr>
              <a:t>from</a:t>
            </a:r>
            <a:r>
              <a:rPr lang="fr-FR" sz="3300" dirty="0">
                <a:latin typeface="Corbel" charset="0"/>
                <a:ea typeface="ヒラギノ角ゴ Pro W3" charset="0"/>
                <a:cs typeface="ヒラギノ角ゴ Pro W3" charset="0"/>
              </a:rPr>
              <a:t> 11 </a:t>
            </a:r>
            <a:r>
              <a:rPr lang="fr-FR" sz="3300" dirty="0" err="1">
                <a:latin typeface="Corbel" charset="0"/>
                <a:ea typeface="ヒラギノ角ゴ Pro W3" charset="0"/>
                <a:cs typeface="ヒラギノ角ゴ Pro W3" charset="0"/>
              </a:rPr>
              <a:t>am</a:t>
            </a:r>
            <a:r>
              <a:rPr lang="fr-FR" sz="3300" dirty="0">
                <a:latin typeface="Corbel" charset="0"/>
                <a:ea typeface="ヒラギノ角ゴ Pro W3" charset="0"/>
                <a:cs typeface="ヒラギノ角ゴ Pro W3" charset="0"/>
              </a:rPr>
              <a:t> to 12pm, </a:t>
            </a:r>
            <a:r>
              <a:rPr lang="fr-FR" sz="3300" dirty="0" err="1">
                <a:latin typeface="Corbel" charset="0"/>
                <a:ea typeface="ヒラギノ角ゴ Pro W3" charset="0"/>
                <a:cs typeface="ヒラギノ角ゴ Pro W3" charset="0"/>
              </a:rPr>
              <a:t>Wednesdays</a:t>
            </a:r>
            <a:r>
              <a:rPr lang="fr-FR" sz="3300" dirty="0">
                <a:latin typeface="Corbel" charset="0"/>
                <a:ea typeface="ヒラギノ角ゴ Pro W3" charset="0"/>
                <a:cs typeface="ヒラギノ角ゴ Pro W3" charset="0"/>
              </a:rPr>
              <a:t> </a:t>
            </a:r>
            <a:r>
              <a:rPr lang="fr-FR" sz="3300" dirty="0" err="1">
                <a:latin typeface="Corbel" charset="0"/>
                <a:ea typeface="ヒラギノ角ゴ Pro W3" charset="0"/>
                <a:cs typeface="ヒラギノ角ゴ Pro W3" charset="0"/>
              </a:rPr>
              <a:t>from</a:t>
            </a:r>
            <a:r>
              <a:rPr lang="fr-FR" sz="3300" dirty="0">
                <a:latin typeface="Corbel" charset="0"/>
                <a:ea typeface="ヒラギノ角ゴ Pro W3" charset="0"/>
                <a:cs typeface="ヒラギノ角ゴ Pro W3" charset="0"/>
              </a:rPr>
              <a:t> 10 to 11:30 </a:t>
            </a:r>
            <a:r>
              <a:rPr lang="fr-FR" sz="3300" dirty="0" err="1">
                <a:latin typeface="Corbel" charset="0"/>
                <a:ea typeface="ヒラギノ角ゴ Pro W3" charset="0"/>
                <a:cs typeface="ヒラギノ角ゴ Pro W3" charset="0"/>
              </a:rPr>
              <a:t>am</a:t>
            </a:r>
            <a:r>
              <a:rPr lang="fr-FR" sz="3300" dirty="0">
                <a:latin typeface="Corbel" charset="0"/>
                <a:ea typeface="ヒラギノ角ゴ Pro W3" charset="0"/>
                <a:cs typeface="ヒラギノ角ゴ Pro W3" charset="0"/>
              </a:rPr>
              <a:t>, 	Thursdays </a:t>
            </a:r>
            <a:r>
              <a:rPr lang="fr-FR" sz="3300" dirty="0" err="1">
                <a:latin typeface="Corbel" charset="0"/>
                <a:ea typeface="ヒラギノ角ゴ Pro W3" charset="0"/>
                <a:cs typeface="ヒラギノ角ゴ Pro W3" charset="0"/>
              </a:rPr>
              <a:t>from</a:t>
            </a:r>
            <a:r>
              <a:rPr lang="fr-FR" sz="3300" dirty="0">
                <a:latin typeface="Corbel" charset="0"/>
                <a:ea typeface="ヒラギノ角ゴ Pro W3" charset="0"/>
                <a:cs typeface="ヒラギノ角ゴ Pro W3" charset="0"/>
              </a:rPr>
              <a:t> 10:30 to 11:30 </a:t>
            </a:r>
            <a:r>
              <a:rPr lang="fr-FR" sz="3300" dirty="0" err="1">
                <a:latin typeface="Corbel" charset="0"/>
                <a:ea typeface="ヒラギノ角ゴ Pro W3" charset="0"/>
                <a:cs typeface="ヒラギノ角ゴ Pro W3" charset="0"/>
              </a:rPr>
              <a:t>am</a:t>
            </a:r>
            <a:endParaRPr lang="fr-FR" sz="3300" dirty="0">
              <a:latin typeface="Corbel" charset="0"/>
              <a:ea typeface="ヒラギノ角ゴ Pro W3" charset="0"/>
              <a:cs typeface="ヒラギノ角ゴ Pro W3" charset="0"/>
            </a:endParaRPr>
          </a:p>
          <a:p>
            <a:pPr marL="0" indent="0">
              <a:buNone/>
            </a:pPr>
            <a:r>
              <a:rPr lang="fr-FR" sz="3300" dirty="0">
                <a:latin typeface="Corbel" charset="0"/>
                <a:ea typeface="ヒラギノ角ゴ Pro W3" charset="0"/>
                <a:cs typeface="ヒラギノ角ゴ Pro W3" charset="0"/>
              </a:rPr>
              <a:t>	</a:t>
            </a:r>
            <a:r>
              <a:rPr lang="fr-FR" sz="3300" u="sng" dirty="0">
                <a:latin typeface="Corbel" charset="0"/>
                <a:ea typeface="ヒラギノ角ゴ Pro W3" charset="0"/>
                <a:cs typeface="ヒラギノ角ゴ Pro W3" charset="0"/>
              </a:rPr>
              <a:t>Telephone answering service: </a:t>
            </a:r>
            <a:r>
              <a:rPr lang="fr-FR" sz="3300" dirty="0">
                <a:latin typeface="Corbel" charset="0"/>
                <a:ea typeface="ヒラギノ角ゴ Pro W3" charset="0"/>
                <a:cs typeface="ヒラギノ角ゴ Pro W3" charset="0"/>
              </a:rPr>
              <a:t>Thursdays </a:t>
            </a:r>
            <a:r>
              <a:rPr lang="fr-FR" sz="3300" dirty="0" err="1">
                <a:latin typeface="Corbel" charset="0"/>
                <a:ea typeface="ヒラギノ角ゴ Pro W3" charset="0"/>
                <a:cs typeface="ヒラギノ角ゴ Pro W3" charset="0"/>
              </a:rPr>
              <a:t>from</a:t>
            </a:r>
            <a:r>
              <a:rPr lang="fr-FR" sz="3300" dirty="0">
                <a:latin typeface="Corbel" charset="0"/>
                <a:ea typeface="ヒラギノ角ゴ Pro W3" charset="0"/>
                <a:cs typeface="ヒラギノ角ゴ Pro W3" charset="0"/>
              </a:rPr>
              <a:t> 2:30 to 3:30 pm, Fridays </a:t>
            </a:r>
            <a:r>
              <a:rPr lang="fr-FR" sz="3300" dirty="0" err="1">
                <a:latin typeface="Corbel" charset="0"/>
                <a:ea typeface="ヒラギノ角ゴ Pro W3" charset="0"/>
                <a:cs typeface="ヒラギノ角ゴ Pro W3" charset="0"/>
              </a:rPr>
              <a:t>from</a:t>
            </a:r>
            <a:r>
              <a:rPr lang="fr-FR" sz="3300" dirty="0">
                <a:latin typeface="Corbel" charset="0"/>
                <a:ea typeface="ヒラギノ角ゴ Pro W3" charset="0"/>
                <a:cs typeface="ヒラギノ角ゴ Pro W3" charset="0"/>
              </a:rPr>
              <a:t> 10 to 11 </a:t>
            </a:r>
            <a:r>
              <a:rPr lang="fr-FR" sz="3300" dirty="0" err="1">
                <a:latin typeface="Corbel" charset="0"/>
                <a:ea typeface="ヒラギノ角ゴ Pro W3" charset="0"/>
                <a:cs typeface="ヒラギノ角ゴ Pro W3" charset="0"/>
              </a:rPr>
              <a:t>am</a:t>
            </a:r>
            <a:endParaRPr lang="fr-FR" sz="3300" dirty="0">
              <a:latin typeface="Corbel" charset="0"/>
              <a:ea typeface="ヒラギノ角ゴ Pro W3" charset="0"/>
              <a:cs typeface="ヒラギノ角ゴ Pro W3" charset="0"/>
            </a:endParaRPr>
          </a:p>
          <a:p>
            <a:pPr marL="0" indent="0">
              <a:buNone/>
            </a:pPr>
            <a:endParaRPr lang="fr-FR" sz="2400" dirty="0">
              <a:latin typeface="Corbel" charset="0"/>
              <a:ea typeface="ヒラギノ角ゴ Pro W3" charset="0"/>
              <a:cs typeface="ヒラギノ角ゴ Pro W3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r-FR" sz="3300" dirty="0">
                <a:latin typeface="Corbel" charset="0"/>
                <a:ea typeface="ヒラギノ角ゴ Pro W3" charset="0"/>
                <a:cs typeface="ヒラギノ角ゴ Pro W3" charset="0"/>
              </a:rPr>
              <a:t>Within the Academic Mobility Service: https:</a:t>
            </a:r>
            <a:r>
              <a:rPr lang="fr-FR" sz="3300" dirty="0">
                <a:latin typeface="Corbel" charset="0"/>
                <a:ea typeface="ヒラギノ角ゴ Pro W3" charset="0"/>
                <a:cs typeface="ヒラギノ角ゴ Pro W3" charset="0"/>
                <a:hlinkClick r:id="rId5"/>
              </a:rPr>
              <a:t>//www.unige.ch/exchange/fr/contact/</a:t>
            </a:r>
            <a:endParaRPr lang="fr-FR" sz="3300" dirty="0">
              <a:latin typeface="Corbel" charset="0"/>
              <a:ea typeface="ヒラギノ角ゴ Pro W3" charset="0"/>
              <a:cs typeface="ヒラギノ角ゴ Pro W3" charset="0"/>
            </a:endParaRPr>
          </a:p>
          <a:p>
            <a:pPr marL="0" indent="0">
              <a:buNone/>
            </a:pPr>
            <a:endParaRPr lang="fr-FR" sz="2400" dirty="0">
              <a:latin typeface="Corbe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9BC1C287-0C89-44EF-A9CA-52D69FBF8EDD}"/>
              </a:ext>
            </a:extLst>
          </p:cNvPr>
          <p:cNvSpPr txBox="1">
            <a:spLocks/>
          </p:cNvSpPr>
          <p:nvPr/>
        </p:nvSpPr>
        <p:spPr>
          <a:xfrm>
            <a:off x="457199" y="113161"/>
            <a:ext cx="8229600" cy="76832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b="1" dirty="0">
                <a:solidFill>
                  <a:srgbClr val="CC0066"/>
                </a:solidFill>
              </a:rPr>
              <a:t>Contacts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269377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07505" y="5517232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Academic Mobility Service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683568" y="980728"/>
            <a:ext cx="7920880" cy="76944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fr-CH" altLang="fr-FR" sz="4400" b="1" dirty="0">
                <a:solidFill>
                  <a:srgbClr val="CC0066"/>
                </a:solidFill>
                <a:latin typeface="+mn-lt"/>
              </a:rPr>
              <a:t>What does it mean to go mobile?</a:t>
            </a:r>
            <a:endParaRPr lang="fr-FR" altLang="fr-FR" sz="4400" b="1" dirty="0">
              <a:solidFill>
                <a:srgbClr val="CC0066"/>
              </a:solidFill>
              <a:latin typeface="+mn-lt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899592" y="2190088"/>
            <a:ext cx="77048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fr-CH" sz="2800" dirty="0"/>
              <a:t>Obligation to study abroad -&gt; establish a study plan and follow it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CH" sz="2800" dirty="0"/>
              <a:t>Taking exams abroad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CH" sz="2800" dirty="0"/>
              <a:t>Validate ECTS credits at GSI = Mobility module</a:t>
            </a:r>
          </a:p>
        </p:txBody>
      </p:sp>
      <p:pic>
        <p:nvPicPr>
          <p:cNvPr id="6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745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7505" y="5517232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Academic Mobility Service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1043608" y="734770"/>
            <a:ext cx="7416824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fr-CH" altLang="fr-FR" sz="4000" b="1" dirty="0">
                <a:solidFill>
                  <a:srgbClr val="CC0066"/>
                </a:solidFill>
                <a:latin typeface="+mn-lt"/>
              </a:rPr>
              <a:t>The different types of agreements</a:t>
            </a:r>
            <a:endParaRPr lang="fr-FR" altLang="fr-FR" sz="4000" b="1" dirty="0">
              <a:solidFill>
                <a:srgbClr val="CC0066"/>
              </a:solidFill>
              <a:latin typeface="+mn-lt"/>
            </a:endParaRPr>
          </a:p>
        </p:txBody>
      </p:sp>
      <p:pic>
        <p:nvPicPr>
          <p:cNvPr id="5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47564" y="1743092"/>
            <a:ext cx="8208912" cy="3843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CH" sz="2400" dirty="0">
                <a:solidFill>
                  <a:srgbClr val="222222"/>
                </a:solidFill>
                <a:latin typeface="+mj-lt"/>
              </a:rPr>
              <a:t>World destinations (Collaboration Agreement) </a:t>
            </a:r>
          </a:p>
          <a:p>
            <a:pPr>
              <a:lnSpc>
                <a:spcPct val="150000"/>
              </a:lnSpc>
            </a:pPr>
            <a:endParaRPr lang="fr-CH" sz="900" dirty="0">
              <a:solidFill>
                <a:srgbClr val="222222"/>
              </a:solidFill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fr-CH" sz="2400" dirty="0">
                <a:solidFill>
                  <a:srgbClr val="222222"/>
                </a:solidFill>
                <a:latin typeface="+mj-lt"/>
              </a:rPr>
              <a:t>European disciplinary destinations (ERASMUS Programme)</a:t>
            </a:r>
          </a:p>
          <a:p>
            <a:endParaRPr lang="fr-CH" sz="900" dirty="0">
              <a:solidFill>
                <a:srgbClr val="222222"/>
              </a:solidFill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fr-CH" sz="2400" dirty="0" err="1">
                <a:solidFill>
                  <a:srgbClr val="222222"/>
                </a:solidFill>
                <a:latin typeface="+mj-lt"/>
              </a:rPr>
              <a:t>European</a:t>
            </a:r>
            <a:r>
              <a:rPr lang="fr-CH" sz="2400" dirty="0">
                <a:solidFill>
                  <a:srgbClr val="222222"/>
                </a:solidFill>
                <a:latin typeface="+mj-lt"/>
              </a:rPr>
              <a:t> multi-</a:t>
            </a:r>
            <a:r>
              <a:rPr lang="fr-CH" sz="2400" dirty="0" err="1">
                <a:solidFill>
                  <a:srgbClr val="222222"/>
                </a:solidFill>
                <a:latin typeface="+mj-lt"/>
              </a:rPr>
              <a:t>faculty</a:t>
            </a:r>
            <a:r>
              <a:rPr lang="fr-CH" sz="2400" dirty="0">
                <a:solidFill>
                  <a:srgbClr val="222222"/>
                </a:solidFill>
                <a:latin typeface="+mj-lt"/>
              </a:rPr>
              <a:t> destinations (ERASMUS / Multi-</a:t>
            </a:r>
            <a:r>
              <a:rPr lang="fr-CH" sz="2400" dirty="0" err="1">
                <a:solidFill>
                  <a:srgbClr val="222222"/>
                </a:solidFill>
                <a:latin typeface="+mj-lt"/>
              </a:rPr>
              <a:t>faculty</a:t>
            </a:r>
            <a:r>
              <a:rPr lang="fr-CH" sz="2400" dirty="0">
                <a:solidFill>
                  <a:srgbClr val="222222"/>
                </a:solidFill>
                <a:latin typeface="+mj-lt"/>
              </a:rPr>
              <a:t> Programme)</a:t>
            </a:r>
          </a:p>
          <a:p>
            <a:endParaRPr lang="fr-CH" sz="900" dirty="0">
              <a:solidFill>
                <a:srgbClr val="222222"/>
              </a:solidFill>
              <a:latin typeface="+mj-lt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CH" sz="2400" dirty="0" err="1">
                <a:solidFill>
                  <a:srgbClr val="222222"/>
                </a:solidFill>
                <a:latin typeface="+mj-lt"/>
              </a:rPr>
              <a:t>Swiss</a:t>
            </a:r>
            <a:r>
              <a:rPr lang="fr-CH" sz="2400" dirty="0">
                <a:solidFill>
                  <a:srgbClr val="222222"/>
                </a:solidFill>
                <a:latin typeface="+mj-lt"/>
              </a:rPr>
              <a:t> </a:t>
            </a:r>
            <a:r>
              <a:rPr lang="fr-CH" sz="2400" dirty="0" err="1">
                <a:solidFill>
                  <a:srgbClr val="222222"/>
                </a:solidFill>
                <a:latin typeface="+mj-lt"/>
              </a:rPr>
              <a:t>mobility</a:t>
            </a:r>
            <a:endParaRPr lang="fr-CH" sz="2400" dirty="0">
              <a:solidFill>
                <a:srgbClr val="222222"/>
              </a:solidFill>
              <a:latin typeface="+mj-lt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CH" sz="2400" dirty="0">
                <a:solidFill>
                  <a:srgbClr val="222222"/>
                </a:solidFill>
                <a:latin typeface="+mj-lt"/>
              </a:rPr>
              <a:t>Dual Masters </a:t>
            </a:r>
            <a:r>
              <a:rPr lang="fr-CH" sz="2400" dirty="0" err="1">
                <a:solidFill>
                  <a:srgbClr val="222222"/>
                </a:solidFill>
                <a:latin typeface="+mj-lt"/>
              </a:rPr>
              <a:t>degree</a:t>
            </a:r>
            <a:r>
              <a:rPr lang="fr-CH" sz="2400" dirty="0">
                <a:solidFill>
                  <a:srgbClr val="222222"/>
                </a:solidFill>
                <a:latin typeface="+mj-lt"/>
              </a:rPr>
              <a:t> </a:t>
            </a:r>
            <a:r>
              <a:rPr lang="fr-CH" sz="2400" dirty="0" err="1">
                <a:solidFill>
                  <a:srgbClr val="222222"/>
                </a:solidFill>
                <a:latin typeface="+mj-lt"/>
              </a:rPr>
              <a:t>with</a:t>
            </a:r>
            <a:r>
              <a:rPr lang="fr-CH" sz="2400" dirty="0">
                <a:solidFill>
                  <a:srgbClr val="222222"/>
                </a:solidFill>
                <a:latin typeface="+mj-lt"/>
              </a:rPr>
              <a:t> the Graduate Institute</a:t>
            </a:r>
          </a:p>
          <a:p>
            <a:pPr>
              <a:lnSpc>
                <a:spcPct val="150000"/>
              </a:lnSpc>
            </a:pPr>
            <a:endParaRPr lang="fr-CH" sz="2400" dirty="0">
              <a:solidFill>
                <a:srgbClr val="22222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2684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473148" y="388496"/>
            <a:ext cx="8229600" cy="84239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</a:pPr>
            <a:r>
              <a:rPr lang="fr-CH" altLang="fr-FR" b="1" dirty="0">
                <a:solidFill>
                  <a:srgbClr val="CC0066"/>
                </a:solidFill>
              </a:rPr>
              <a:t>GSI Guidelines</a:t>
            </a:r>
            <a:endParaRPr lang="fr-FR" altLang="fr-FR" b="1" dirty="0">
              <a:solidFill>
                <a:srgbClr val="CC0066"/>
              </a:solidFill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456008" y="1268760"/>
            <a:ext cx="8229600" cy="44314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fr-CH" sz="2800" b="1" dirty="0">
                <a:solidFill>
                  <a:srgbClr val="C00000"/>
                </a:solidFill>
              </a:rPr>
              <a:t>"Application Guideline on Mobility for a Masters' Stay".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endParaRPr lang="fr-CH" sz="2400" b="1" dirty="0">
              <a:solidFill>
                <a:srgbClr val="FF0000"/>
              </a:solidFill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à"/>
            </a:pPr>
            <a:r>
              <a:rPr lang="fr-CH" sz="2400" dirty="0"/>
              <a:t>Available soon on the GSI website: </a:t>
            </a:r>
            <a:r>
              <a:rPr lang="fr-CH" sz="2400" dirty="0">
                <a:hlinkClick r:id="rId5"/>
              </a:rPr>
              <a:t>https:</a:t>
            </a:r>
            <a:r>
              <a:rPr lang="fr-CH" sz="2400" dirty="0"/>
              <a:t>//www.unige.ch/gsi/fr/espace-etudiants/espace-etudiants-mobilite/mobilite-masters/ 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fr-CH" sz="900" dirty="0"/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à"/>
            </a:pPr>
            <a:r>
              <a:rPr lang="fr-CH" sz="2400" dirty="0"/>
              <a:t>Obligation to read it and return the last page to the contact person at GSI at the time of final validation of the mobility study plan</a:t>
            </a:r>
          </a:p>
          <a:p>
            <a:endParaRPr lang="fr-CH" sz="2400" dirty="0"/>
          </a:p>
        </p:txBody>
      </p:sp>
    </p:spTree>
    <p:extLst>
      <p:ext uri="{BB962C8B-B14F-4D97-AF65-F5344CB8AC3E}">
        <p14:creationId xmlns:p14="http://schemas.microsoft.com/office/powerpoint/2010/main" val="3222448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831850"/>
            <a:ext cx="8229600" cy="868958"/>
          </a:xfrm>
        </p:spPr>
        <p:txBody>
          <a:bodyPr>
            <a:normAutofit fontScale="90000"/>
          </a:bodyPr>
          <a:lstStyle/>
          <a:p>
            <a:br>
              <a:rPr lang="fr-CH" b="1" dirty="0"/>
            </a:br>
            <a:br>
              <a:rPr lang="fr-CH" b="1" dirty="0"/>
            </a:br>
            <a:r>
              <a:rPr lang="fr-CH" altLang="fr-FR" sz="4900" b="1" dirty="0">
                <a:solidFill>
                  <a:srgbClr val="CC0066"/>
                </a:solidFill>
              </a:rPr>
              <a:t>Regulatory reminders</a:t>
            </a:r>
            <a:br>
              <a:rPr lang="fr-FR" altLang="fr-FR" b="1" dirty="0">
                <a:solidFill>
                  <a:srgbClr val="CC0066"/>
                </a:solidFill>
              </a:rPr>
            </a:br>
            <a:br>
              <a:rPr lang="fr-CH" b="1" dirty="0"/>
            </a:br>
            <a:br>
              <a:rPr lang="fr-CH" b="1" dirty="0"/>
            </a:br>
            <a:endParaRPr lang="fr-CH" b="1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611560" y="1700808"/>
            <a:ext cx="8229600" cy="3816424"/>
          </a:xfrm>
        </p:spPr>
        <p:txBody>
          <a:bodyPr>
            <a:normAutofit fontScale="77500" lnSpcReduction="20000"/>
          </a:bodyPr>
          <a:lstStyle/>
          <a:p>
            <a:pPr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fr-CH" sz="2600" dirty="0"/>
              <a:t>A maximum of one semester</a:t>
            </a:r>
          </a:p>
          <a:p>
            <a:pPr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fr-CH" sz="2600" dirty="0"/>
              <a:t>Free </a:t>
            </a:r>
            <a:r>
              <a:rPr lang="fr-CH" sz="2600" dirty="0" err="1"/>
              <a:t>mover </a:t>
            </a:r>
            <a:r>
              <a:rPr lang="fr-CH" sz="2600" dirty="0"/>
              <a:t>not authorised </a:t>
            </a:r>
            <a:r>
              <a:rPr lang="fr-CH" sz="2600" dirty="0">
                <a:sym typeface="Wingdings" panose="05000000000000000000" pitchFamily="2" charset="2"/>
              </a:rPr>
              <a:t>obligation to leave within the framework of an agreement signed between the University of Geneva and the partner universities</a:t>
            </a:r>
          </a:p>
          <a:p>
            <a:pPr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fr-CH" sz="2600" dirty="0"/>
              <a:t>Departure in 3</a:t>
            </a:r>
            <a:r>
              <a:rPr lang="fr-CH" sz="2600" baseline="30000" dirty="0"/>
              <a:t>rd</a:t>
            </a:r>
            <a:r>
              <a:rPr lang="fr-CH" sz="2600" dirty="0"/>
              <a:t> semester (</a:t>
            </a:r>
            <a:r>
              <a:rPr lang="fr-CH" sz="2600" dirty="0" err="1"/>
              <a:t>autumn</a:t>
            </a:r>
            <a:r>
              <a:rPr lang="fr-CH" sz="2600" dirty="0"/>
              <a:t> 2024) or 4</a:t>
            </a:r>
            <a:r>
              <a:rPr lang="fr-CH" sz="2600" baseline="30000" dirty="0"/>
              <a:t>th</a:t>
            </a:r>
            <a:r>
              <a:rPr lang="fr-CH" sz="2600" dirty="0"/>
              <a:t> semester (</a:t>
            </a:r>
            <a:r>
              <a:rPr lang="fr-CH" sz="2600" dirty="0" err="1"/>
              <a:t>spring</a:t>
            </a:r>
            <a:r>
              <a:rPr lang="fr-CH" sz="2600" dirty="0"/>
              <a:t> 2025)</a:t>
            </a:r>
          </a:p>
          <a:p>
            <a:pPr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fr-CH" sz="2600" dirty="0">
                <a:sym typeface="Wingdings" panose="05000000000000000000" pitchFamily="2" charset="2"/>
              </a:rPr>
              <a:t>All ECTS </a:t>
            </a:r>
            <a:r>
              <a:rPr lang="fr-CH" sz="2600" dirty="0" err="1">
                <a:sym typeface="Wingdings" panose="05000000000000000000" pitchFamily="2" charset="2"/>
              </a:rPr>
              <a:t>will</a:t>
            </a:r>
            <a:r>
              <a:rPr lang="fr-CH" sz="2600" dirty="0">
                <a:sym typeface="Wingdings" panose="05000000000000000000" pitchFamily="2" charset="2"/>
              </a:rPr>
              <a:t> </a:t>
            </a:r>
            <a:r>
              <a:rPr lang="fr-CH" sz="2600" dirty="0" err="1">
                <a:sym typeface="Wingdings" panose="05000000000000000000" pitchFamily="2" charset="2"/>
              </a:rPr>
              <a:t>be</a:t>
            </a:r>
            <a:r>
              <a:rPr lang="fr-CH" sz="2600" dirty="0">
                <a:sym typeface="Wingdings" panose="05000000000000000000" pitchFamily="2" charset="2"/>
              </a:rPr>
              <a:t> </a:t>
            </a:r>
            <a:r>
              <a:rPr lang="fr-CH" sz="2600" dirty="0" err="1">
                <a:sym typeface="Wingdings" panose="05000000000000000000" pitchFamily="2" charset="2"/>
              </a:rPr>
              <a:t>counted</a:t>
            </a:r>
            <a:r>
              <a:rPr lang="fr-CH" sz="2600" dirty="0">
                <a:sym typeface="Wingdings" panose="05000000000000000000" pitchFamily="2" charset="2"/>
              </a:rPr>
              <a:t> in the «focus area» </a:t>
            </a:r>
            <a:r>
              <a:rPr lang="fr-CH" sz="2600" dirty="0" err="1">
                <a:sym typeface="Wingdings" panose="05000000000000000000" pitchFamily="2" charset="2"/>
              </a:rPr>
              <a:t>semester</a:t>
            </a:r>
            <a:r>
              <a:rPr lang="fr-CH" sz="2600" dirty="0">
                <a:sym typeface="Wingdings" panose="05000000000000000000" pitchFamily="2" charset="2"/>
              </a:rPr>
              <a:t> block.</a:t>
            </a:r>
          </a:p>
          <a:p>
            <a:pPr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fr-CH" sz="2600" dirty="0">
                <a:sym typeface="Wingdings" panose="05000000000000000000" pitchFamily="2" charset="2"/>
              </a:rPr>
              <a:t>A maximum of 30 ECTS can </a:t>
            </a:r>
            <a:r>
              <a:rPr lang="fr-CH" sz="2600" dirty="0" err="1">
                <a:sym typeface="Wingdings" panose="05000000000000000000" pitchFamily="2" charset="2"/>
              </a:rPr>
              <a:t>be</a:t>
            </a:r>
            <a:r>
              <a:rPr lang="fr-CH" sz="2600" dirty="0">
                <a:sym typeface="Wingdings" panose="05000000000000000000" pitchFamily="2" charset="2"/>
              </a:rPr>
              <a:t> </a:t>
            </a:r>
            <a:r>
              <a:rPr lang="fr-CH" sz="2600" dirty="0" err="1">
                <a:sym typeface="Wingdings" panose="05000000000000000000" pitchFamily="2" charset="2"/>
              </a:rPr>
              <a:t>counted</a:t>
            </a:r>
            <a:r>
              <a:rPr lang="fr-CH" sz="2600" dirty="0">
                <a:sym typeface="Wingdings" panose="05000000000000000000" pitchFamily="2" charset="2"/>
              </a:rPr>
              <a:t> in the block, </a:t>
            </a:r>
            <a:r>
              <a:rPr lang="fr-CH" sz="2600" dirty="0" err="1">
                <a:sym typeface="Wingdings" panose="05000000000000000000" pitchFamily="2" charset="2"/>
              </a:rPr>
              <a:t>please</a:t>
            </a:r>
            <a:r>
              <a:rPr lang="fr-CH" sz="2600" dirty="0">
                <a:sym typeface="Wingdings" panose="05000000000000000000" pitchFamily="2" charset="2"/>
              </a:rPr>
              <a:t> </a:t>
            </a:r>
            <a:r>
              <a:rPr lang="fr-CH" sz="2600" dirty="0" err="1">
                <a:sym typeface="Wingdings" panose="05000000000000000000" pitchFamily="2" charset="2"/>
              </a:rPr>
              <a:t>notify</a:t>
            </a:r>
            <a:r>
              <a:rPr lang="fr-CH" sz="2600" dirty="0">
                <a:sym typeface="Wingdings" panose="05000000000000000000" pitchFamily="2" charset="2"/>
              </a:rPr>
              <a:t> </a:t>
            </a:r>
            <a:r>
              <a:rPr lang="fr-CH" sz="2600" dirty="0" err="1">
                <a:sym typeface="Wingdings" panose="05000000000000000000" pitchFamily="2" charset="2"/>
              </a:rPr>
              <a:t>your</a:t>
            </a:r>
            <a:r>
              <a:rPr lang="fr-CH" sz="2600" dirty="0">
                <a:sym typeface="Wingdings" panose="05000000000000000000" pitchFamily="2" charset="2"/>
              </a:rPr>
              <a:t> </a:t>
            </a:r>
            <a:r>
              <a:rPr lang="fr-CH" sz="2600" dirty="0" err="1">
                <a:sym typeface="Wingdings" panose="05000000000000000000" pitchFamily="2" charset="2"/>
              </a:rPr>
              <a:t>academic</a:t>
            </a:r>
            <a:r>
              <a:rPr lang="fr-CH" sz="2600" dirty="0">
                <a:sym typeface="Wingdings" panose="05000000000000000000" pitchFamily="2" charset="2"/>
              </a:rPr>
              <a:t> </a:t>
            </a:r>
            <a:r>
              <a:rPr lang="fr-CH" sz="2600" dirty="0" err="1">
                <a:sym typeface="Wingdings" panose="05000000000000000000" pitchFamily="2" charset="2"/>
              </a:rPr>
              <a:t>advisor</a:t>
            </a:r>
            <a:r>
              <a:rPr lang="fr-CH" sz="2600" dirty="0">
                <a:sym typeface="Wingdings" panose="05000000000000000000" pitchFamily="2" charset="2"/>
              </a:rPr>
              <a:t> if </a:t>
            </a:r>
            <a:r>
              <a:rPr lang="fr-CH" sz="2600" dirty="0" err="1">
                <a:sym typeface="Wingdings" panose="05000000000000000000" pitchFamily="2" charset="2"/>
              </a:rPr>
              <a:t>you</a:t>
            </a:r>
            <a:r>
              <a:rPr lang="fr-CH" sz="2600" dirty="0">
                <a:sym typeface="Wingdings" panose="05000000000000000000" pitchFamily="2" charset="2"/>
              </a:rPr>
              <a:t> are </a:t>
            </a:r>
            <a:r>
              <a:rPr lang="fr-CH" sz="2600" dirty="0" err="1">
                <a:sym typeface="Wingdings" panose="05000000000000000000" pitchFamily="2" charset="2"/>
              </a:rPr>
              <a:t>taking</a:t>
            </a:r>
            <a:r>
              <a:rPr lang="fr-CH" sz="2600" dirty="0">
                <a:sym typeface="Wingdings" panose="05000000000000000000" pitchFamily="2" charset="2"/>
              </a:rPr>
              <a:t> «extra-cursus» courses.</a:t>
            </a:r>
          </a:p>
          <a:p>
            <a:pPr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fr-CH" sz="2600" dirty="0"/>
              <a:t>30 ECTS at the Graduate Institute if </a:t>
            </a:r>
            <a:r>
              <a:rPr lang="fr-CH" sz="2600" dirty="0" err="1"/>
              <a:t>you</a:t>
            </a:r>
            <a:r>
              <a:rPr lang="fr-CH" sz="2600" dirty="0"/>
              <a:t> </a:t>
            </a:r>
            <a:r>
              <a:rPr lang="fr-CH" sz="2600" dirty="0" err="1"/>
              <a:t>want</a:t>
            </a:r>
            <a:r>
              <a:rPr lang="fr-CH" sz="2600" dirty="0"/>
              <a:t> to </a:t>
            </a:r>
            <a:r>
              <a:rPr lang="fr-CH" sz="2600" dirty="0" err="1"/>
              <a:t>be</a:t>
            </a:r>
            <a:r>
              <a:rPr lang="fr-CH" sz="2600" dirty="0"/>
              <a:t> </a:t>
            </a:r>
            <a:r>
              <a:rPr lang="fr-CH" sz="2600" dirty="0" err="1"/>
              <a:t>eligible</a:t>
            </a:r>
            <a:r>
              <a:rPr lang="fr-CH" sz="2600" dirty="0"/>
              <a:t> to the dual </a:t>
            </a:r>
            <a:r>
              <a:rPr lang="fr-CH" sz="2600" dirty="0" err="1"/>
              <a:t>degree</a:t>
            </a:r>
            <a:endParaRPr lang="fr-CH" sz="2600" dirty="0"/>
          </a:p>
          <a:p>
            <a:pPr>
              <a:spcBef>
                <a:spcPts val="1800"/>
              </a:spcBef>
            </a:pPr>
            <a:endParaRPr lang="fr-CH" sz="1200" dirty="0"/>
          </a:p>
          <a:p>
            <a:pPr>
              <a:spcBef>
                <a:spcPts val="1800"/>
              </a:spcBef>
            </a:pPr>
            <a:endParaRPr lang="fr-CH" sz="2800" dirty="0"/>
          </a:p>
          <a:p>
            <a:pPr marL="0" indent="0">
              <a:spcBef>
                <a:spcPts val="1800"/>
              </a:spcBef>
              <a:buNone/>
            </a:pPr>
            <a:endParaRPr lang="fr-CH" sz="2800" dirty="0"/>
          </a:p>
          <a:p>
            <a:pPr>
              <a:spcBef>
                <a:spcPts val="1800"/>
              </a:spcBef>
            </a:pPr>
            <a:endParaRPr lang="fr-CH" sz="2800" dirty="0"/>
          </a:p>
        </p:txBody>
      </p:sp>
      <p:pic>
        <p:nvPicPr>
          <p:cNvPr id="5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802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  <p:sp>
        <p:nvSpPr>
          <p:cNvPr id="3" name="Titre 1"/>
          <p:cNvSpPr txBox="1">
            <a:spLocks/>
          </p:cNvSpPr>
          <p:nvPr/>
        </p:nvSpPr>
        <p:spPr>
          <a:xfrm>
            <a:off x="0" y="46300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altLang="fr-FR" b="1" dirty="0">
                <a:solidFill>
                  <a:srgbClr val="CC0066"/>
                </a:solidFill>
              </a:rPr>
              <a:t>Destinations</a:t>
            </a:r>
            <a:endParaRPr lang="fr-CH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67544" y="1484784"/>
            <a:ext cx="8229600" cy="419136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400" dirty="0"/>
              <a:t>Student's choice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400" b="1" dirty="0"/>
              <a:t>Study topics </a:t>
            </a:r>
            <a:r>
              <a:rPr lang="fr-CH" sz="2400" dirty="0"/>
              <a:t>proposed by the host university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400" dirty="0"/>
              <a:t>Interesting geographical location, but of lesser importance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400" dirty="0"/>
              <a:t>Moving away from popular geographical destinations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400" dirty="0"/>
              <a:t>Do not neglect the interest of </a:t>
            </a:r>
            <a:r>
              <a:rPr lang="fr-CH" sz="2400" b="1" dirty="0"/>
              <a:t>Swiss </a:t>
            </a:r>
            <a:r>
              <a:rPr lang="fr-CH" sz="2400" b="1" dirty="0" err="1"/>
              <a:t>mobility</a:t>
            </a:r>
            <a:r>
              <a:rPr lang="fr-CH" sz="2400" b="1" dirty="0"/>
              <a:t> 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400" dirty="0" err="1">
                <a:sym typeface="Wingdings" panose="05000000000000000000" pitchFamily="2" charset="2"/>
              </a:rPr>
              <a:t>Remain</a:t>
            </a:r>
            <a:r>
              <a:rPr lang="fr-CH" sz="2400" dirty="0">
                <a:sym typeface="Wingdings" panose="05000000000000000000" pitchFamily="2" charset="2"/>
              </a:rPr>
              <a:t> open to less popular but potentially more rewarding destinations</a:t>
            </a:r>
          </a:p>
          <a:p>
            <a:pPr marL="0" indent="0" algn="just">
              <a:buNone/>
            </a:pPr>
            <a:endParaRPr lang="fr-CH" sz="2000" dirty="0"/>
          </a:p>
          <a:p>
            <a:pPr marL="0" indent="0">
              <a:buFont typeface="Arial" panose="020B0604020202020204" pitchFamily="34" charset="0"/>
              <a:buNone/>
            </a:pPr>
            <a:endParaRPr lang="fr-CH" dirty="0"/>
          </a:p>
          <a:p>
            <a:pPr marL="0" indent="0">
              <a:buFont typeface="Arial" panose="020B0604020202020204" pitchFamily="34" charset="0"/>
              <a:buNone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576364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  <p:sp>
        <p:nvSpPr>
          <p:cNvPr id="3" name="Titre 1"/>
          <p:cNvSpPr txBox="1">
            <a:spLocks/>
          </p:cNvSpPr>
          <p:nvPr/>
        </p:nvSpPr>
        <p:spPr>
          <a:xfrm>
            <a:off x="0" y="46300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altLang="fr-FR" b="1" dirty="0">
                <a:solidFill>
                  <a:srgbClr val="CC0066"/>
                </a:solidFill>
              </a:rPr>
              <a:t>Dual Masters </a:t>
            </a:r>
            <a:r>
              <a:rPr lang="fr-CH" altLang="fr-FR" b="1" dirty="0" err="1">
                <a:solidFill>
                  <a:srgbClr val="CC0066"/>
                </a:solidFill>
              </a:rPr>
              <a:t>with</a:t>
            </a:r>
            <a:r>
              <a:rPr lang="fr-CH" altLang="fr-FR" b="1" dirty="0">
                <a:solidFill>
                  <a:srgbClr val="CC0066"/>
                </a:solidFill>
              </a:rPr>
              <a:t> the Graduate</a:t>
            </a:r>
            <a:endParaRPr lang="fr-CH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67544" y="1484784"/>
            <a:ext cx="8229600" cy="419136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Aft>
                <a:spcPts val="1200"/>
              </a:spcAft>
              <a:buNone/>
            </a:pPr>
            <a:endParaRPr lang="fr-CH" sz="2400" dirty="0"/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fr-CH" sz="2400" dirty="0"/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fr-CH" sz="2400" dirty="0"/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fr-CH" sz="2400" dirty="0"/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fr-CH" sz="2400" dirty="0"/>
          </a:p>
          <a:p>
            <a:pPr marL="0" indent="0" algn="just">
              <a:buNone/>
            </a:pPr>
            <a:endParaRPr lang="fr-CH" sz="2000" dirty="0"/>
          </a:p>
          <a:p>
            <a:pPr marL="0" indent="0">
              <a:buFont typeface="Arial" panose="020B0604020202020204" pitchFamily="34" charset="0"/>
              <a:buNone/>
            </a:pPr>
            <a:endParaRPr lang="fr-CH" dirty="0"/>
          </a:p>
          <a:p>
            <a:pPr marL="0" indent="0">
              <a:buFont typeface="Arial" panose="020B0604020202020204" pitchFamily="34" charset="0"/>
              <a:buNone/>
            </a:pPr>
            <a:endParaRPr lang="fr-CH" dirty="0"/>
          </a:p>
        </p:txBody>
      </p:sp>
      <p:sp>
        <p:nvSpPr>
          <p:cNvPr id="5" name="object 7">
            <a:extLst>
              <a:ext uri="{FF2B5EF4-FFF2-40B4-BE49-F238E27FC236}">
                <a16:creationId xmlns:a16="http://schemas.microsoft.com/office/drawing/2014/main" id="{C9298376-B5C6-49A2-859D-4FA9D68F8BF1}"/>
              </a:ext>
            </a:extLst>
          </p:cNvPr>
          <p:cNvSpPr/>
          <p:nvPr/>
        </p:nvSpPr>
        <p:spPr>
          <a:xfrm>
            <a:off x="683568" y="1384968"/>
            <a:ext cx="8013576" cy="40602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99766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andeau_gsi.jpg" descr="/Volumes/PIP/Presse/catec/Charte 2014/Modèles ppt/PPT par fac/bandeaux images/bandeau_gsi.jpg"/>
          <p:cNvPicPr>
            <a:picLocks noChangeAspect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5960"/>
            <a:ext cx="9144000" cy="1082040"/>
          </a:xfrm>
          <a:prstGeom prst="rect">
            <a:avLst/>
          </a:prstGeom>
        </p:spPr>
      </p:pic>
      <p:sp>
        <p:nvSpPr>
          <p:cNvPr id="3" name="Titre 1"/>
          <p:cNvSpPr txBox="1">
            <a:spLocks/>
          </p:cNvSpPr>
          <p:nvPr/>
        </p:nvSpPr>
        <p:spPr>
          <a:xfrm>
            <a:off x="0" y="46300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altLang="fr-FR" b="1" dirty="0">
                <a:solidFill>
                  <a:srgbClr val="CC0066"/>
                </a:solidFill>
              </a:rPr>
              <a:t>Dual Masters </a:t>
            </a:r>
            <a:r>
              <a:rPr lang="fr-CH" altLang="fr-FR" b="1" dirty="0" err="1">
                <a:solidFill>
                  <a:srgbClr val="CC0066"/>
                </a:solidFill>
              </a:rPr>
              <a:t>with</a:t>
            </a:r>
            <a:r>
              <a:rPr lang="fr-CH" altLang="fr-FR" b="1" dirty="0">
                <a:solidFill>
                  <a:srgbClr val="CC0066"/>
                </a:solidFill>
              </a:rPr>
              <a:t> the Graduate</a:t>
            </a:r>
            <a:endParaRPr lang="fr-CH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67544" y="1484784"/>
            <a:ext cx="8229600" cy="419136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400" dirty="0"/>
              <a:t>If more </a:t>
            </a:r>
            <a:r>
              <a:rPr lang="fr-CH" sz="2400" dirty="0" err="1"/>
              <a:t>than</a:t>
            </a:r>
            <a:r>
              <a:rPr lang="fr-CH" sz="2400" dirty="0"/>
              <a:t> 10 candidates Masters of science in Global Health coordination team </a:t>
            </a:r>
            <a:r>
              <a:rPr lang="fr-CH" sz="2400" dirty="0" err="1"/>
              <a:t>determines</a:t>
            </a:r>
            <a:r>
              <a:rPr lang="fr-CH" sz="2400" dirty="0"/>
              <a:t> </a:t>
            </a:r>
            <a:r>
              <a:rPr lang="fr-CH" sz="2400" dirty="0" err="1"/>
              <a:t>eligible</a:t>
            </a:r>
            <a:r>
              <a:rPr lang="fr-CH" sz="2400" dirty="0"/>
              <a:t> candidates.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400" dirty="0"/>
              <a:t>30 ECTS to </a:t>
            </a:r>
            <a:r>
              <a:rPr lang="fr-CH" sz="2400" dirty="0" err="1"/>
              <a:t>be</a:t>
            </a:r>
            <a:r>
              <a:rPr lang="fr-CH" sz="2400" dirty="0"/>
              <a:t> </a:t>
            </a:r>
            <a:r>
              <a:rPr lang="fr-CH" sz="2400" dirty="0" err="1"/>
              <a:t>done</a:t>
            </a:r>
            <a:r>
              <a:rPr lang="fr-CH" sz="2400" dirty="0"/>
              <a:t> </a:t>
            </a:r>
            <a:r>
              <a:rPr lang="fr-CH" sz="2400" dirty="0" err="1"/>
              <a:t>with</a:t>
            </a:r>
            <a:r>
              <a:rPr lang="fr-CH" sz="2400" dirty="0"/>
              <a:t> the Graduate Institute to </a:t>
            </a:r>
            <a:r>
              <a:rPr lang="fr-CH" sz="2400" dirty="0" err="1"/>
              <a:t>be</a:t>
            </a:r>
            <a:r>
              <a:rPr lang="fr-CH" sz="2400" dirty="0"/>
              <a:t> </a:t>
            </a:r>
            <a:r>
              <a:rPr lang="fr-CH" sz="2400" dirty="0" err="1"/>
              <a:t>eligible</a:t>
            </a:r>
            <a:r>
              <a:rPr lang="fr-CH" sz="2400" dirty="0"/>
              <a:t>.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400" dirty="0" err="1"/>
              <a:t>Candidacy</a:t>
            </a:r>
            <a:r>
              <a:rPr lang="fr-CH" sz="2400" dirty="0"/>
              <a:t> to </a:t>
            </a:r>
            <a:r>
              <a:rPr lang="fr-CH" sz="2400" dirty="0" err="1"/>
              <a:t>other</a:t>
            </a:r>
            <a:r>
              <a:rPr lang="fr-CH" sz="2400" dirty="0"/>
              <a:t> program </a:t>
            </a:r>
            <a:r>
              <a:rPr lang="fr-CH" sz="2400" dirty="0" err="1"/>
              <a:t>submitted</a:t>
            </a:r>
            <a:r>
              <a:rPr lang="fr-CH" sz="2400" dirty="0"/>
              <a:t> </a:t>
            </a:r>
            <a:r>
              <a:rPr lang="fr-CH" sz="2400" dirty="0" err="1"/>
              <a:t>during</a:t>
            </a:r>
            <a:r>
              <a:rPr lang="fr-CH" sz="2400" dirty="0"/>
              <a:t> exchange </a:t>
            </a:r>
            <a:r>
              <a:rPr lang="fr-CH" sz="2400" dirty="0" err="1"/>
              <a:t>semester</a:t>
            </a:r>
            <a:r>
              <a:rPr lang="fr-CH" sz="2400" dirty="0"/>
              <a:t>.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fr-CH" sz="2400" dirty="0"/>
              <a:t>Admissions not </a:t>
            </a:r>
            <a:r>
              <a:rPr lang="fr-CH" sz="2400" dirty="0" err="1"/>
              <a:t>automatic</a:t>
            </a:r>
            <a:r>
              <a:rPr lang="fr-CH" sz="2400" dirty="0"/>
              <a:t> (</a:t>
            </a:r>
            <a:r>
              <a:rPr lang="fr-CH" sz="2400" dirty="0" err="1"/>
              <a:t>each</a:t>
            </a:r>
            <a:r>
              <a:rPr lang="fr-CH" sz="2400" dirty="0"/>
              <a:t> institution </a:t>
            </a:r>
            <a:r>
              <a:rPr lang="fr-CH" sz="2400" dirty="0" err="1"/>
              <a:t>chooses</a:t>
            </a:r>
            <a:r>
              <a:rPr lang="fr-CH" sz="2400" dirty="0"/>
              <a:t> </a:t>
            </a:r>
            <a:r>
              <a:rPr lang="fr-CH" sz="2400" dirty="0" err="1"/>
              <a:t>admitted</a:t>
            </a:r>
            <a:r>
              <a:rPr lang="fr-CH" sz="2400" dirty="0"/>
              <a:t> candidates to </a:t>
            </a:r>
            <a:r>
              <a:rPr lang="fr-CH" sz="2400" dirty="0" err="1"/>
              <a:t>their</a:t>
            </a:r>
            <a:r>
              <a:rPr lang="fr-CH" sz="2400" dirty="0"/>
              <a:t> </a:t>
            </a:r>
            <a:r>
              <a:rPr lang="fr-CH" sz="2400" dirty="0" err="1"/>
              <a:t>own</a:t>
            </a:r>
            <a:r>
              <a:rPr lang="fr-CH" sz="2400" dirty="0"/>
              <a:t> program)</a:t>
            </a:r>
          </a:p>
          <a:p>
            <a:pPr marL="0" indent="0" algn="just">
              <a:buNone/>
            </a:pPr>
            <a:endParaRPr lang="fr-CH" sz="2000" dirty="0"/>
          </a:p>
          <a:p>
            <a:pPr marL="0" indent="0">
              <a:buFont typeface="Arial" panose="020B0604020202020204" pitchFamily="34" charset="0"/>
              <a:buNone/>
            </a:pPr>
            <a:endParaRPr lang="fr-CH" dirty="0"/>
          </a:p>
          <a:p>
            <a:pPr marL="0" indent="0">
              <a:buFont typeface="Arial" panose="020B0604020202020204" pitchFamily="34" charset="0"/>
              <a:buNone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3133282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4988</TotalTime>
  <Words>1430</Words>
  <Application>Microsoft Office PowerPoint</Application>
  <PresentationFormat>Affichage à l'écran (4:3)</PresentationFormat>
  <Paragraphs>194</Paragraphs>
  <Slides>21</Slides>
  <Notes>19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Corbel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 Regulatory reminders   </vt:lpstr>
      <vt:lpstr>Présentation PowerPoint</vt:lpstr>
      <vt:lpstr>Présentation PowerPoint</vt:lpstr>
      <vt:lpstr>Présentation PowerPoint</vt:lpstr>
      <vt:lpstr>Présentation PowerPoint</vt:lpstr>
      <vt:lpstr>Conversion of credits</vt:lpstr>
      <vt:lpstr>Dates of stay</vt:lpstr>
      <vt:lpstr>Setting up the file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Caroline Aepli</dc:creator>
  <cp:keywords>, docId:D98DB655F550D103E55A6CD514B46E4A</cp:keywords>
  <cp:lastModifiedBy>Maud Preher</cp:lastModifiedBy>
  <cp:revision>248</cp:revision>
  <cp:lastPrinted>2022-09-28T11:25:21Z</cp:lastPrinted>
  <dcterms:created xsi:type="dcterms:W3CDTF">2015-09-30T09:16:07Z</dcterms:created>
  <dcterms:modified xsi:type="dcterms:W3CDTF">2023-09-28T12:35:41Z</dcterms:modified>
</cp:coreProperties>
</file>